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8" r:id="rId3"/>
    <p:sldMasterId id="2147483686" r:id="rId4"/>
    <p:sldMasterId id="2147483691" r:id="rId5"/>
    <p:sldMasterId id="2147483694" r:id="rId6"/>
    <p:sldMasterId id="2147483699" r:id="rId7"/>
    <p:sldMasterId id="2147483704" r:id="rId8"/>
    <p:sldMasterId id="2147483709" r:id="rId9"/>
    <p:sldMasterId id="2147483711" r:id="rId10"/>
    <p:sldMasterId id="2147483717" r:id="rId11"/>
    <p:sldMasterId id="2147483719" r:id="rId12"/>
  </p:sldMasterIdLst>
  <p:notesMasterIdLst>
    <p:notesMasterId r:id="rId29"/>
  </p:notesMasterIdLst>
  <p:handoutMasterIdLst>
    <p:handoutMasterId r:id="rId30"/>
  </p:handoutMasterIdLst>
  <p:sldIdLst>
    <p:sldId id="256" r:id="rId13"/>
    <p:sldId id="315" r:id="rId14"/>
    <p:sldId id="323" r:id="rId15"/>
    <p:sldId id="324" r:id="rId16"/>
    <p:sldId id="326" r:id="rId17"/>
    <p:sldId id="375" r:id="rId18"/>
    <p:sldId id="376" r:id="rId19"/>
    <p:sldId id="377" r:id="rId20"/>
    <p:sldId id="378" r:id="rId21"/>
    <p:sldId id="372" r:id="rId22"/>
    <p:sldId id="349" r:id="rId23"/>
    <p:sldId id="350" r:id="rId24"/>
    <p:sldId id="352" r:id="rId25"/>
    <p:sldId id="356" r:id="rId26"/>
    <p:sldId id="362" r:id="rId27"/>
    <p:sldId id="374" r:id="rId28"/>
  </p:sldIdLst>
  <p:sldSz cx="9144000" cy="6858000" type="screen4x3"/>
  <p:notesSz cx="9926638" cy="679767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404040"/>
    <a:srgbClr val="02A5E2"/>
    <a:srgbClr val="ED1A3B"/>
    <a:srgbClr val="657C91"/>
    <a:srgbClr val="E7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3606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0" Type="http://schemas.openxmlformats.org/officeDocument/2006/relationships/slide" Target="slides/slide12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D57D4-E0D3-4F2C-BE1F-4399DF880F5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AE164B5-DF4B-4C7E-BB52-85AB13B9EC7C}">
      <dgm:prSet phldrT="[Text]" custT="1"/>
      <dgm:spPr/>
      <dgm:t>
        <a:bodyPr/>
        <a:lstStyle/>
        <a:p>
          <a:endParaRPr lang="lv-LV" sz="2600" dirty="0"/>
        </a:p>
        <a:p>
          <a:r>
            <a:rPr lang="lv-LV" sz="2600" dirty="0"/>
            <a:t>31.4%</a:t>
          </a:r>
        </a:p>
      </dgm:t>
    </dgm:pt>
    <dgm:pt modelId="{222AA284-AACE-423A-9B17-A3E2B36CE8E5}" type="parTrans" cxnId="{D8685CF1-83F9-4286-8BCE-1B55E9D6D5A0}">
      <dgm:prSet/>
      <dgm:spPr/>
      <dgm:t>
        <a:bodyPr/>
        <a:lstStyle/>
        <a:p>
          <a:endParaRPr lang="lv-LV"/>
        </a:p>
      </dgm:t>
    </dgm:pt>
    <dgm:pt modelId="{4FAD0B98-690B-49F0-89C3-2284C0802221}" type="sibTrans" cxnId="{D8685CF1-83F9-4286-8BCE-1B55E9D6D5A0}">
      <dgm:prSet/>
      <dgm:spPr/>
      <dgm:t>
        <a:bodyPr/>
        <a:lstStyle/>
        <a:p>
          <a:endParaRPr lang="lv-LV"/>
        </a:p>
      </dgm:t>
    </dgm:pt>
    <dgm:pt modelId="{2089262E-AB4E-4F0B-8659-597942E5CEAD}">
      <dgm:prSet phldrT="[Text]" custT="1"/>
      <dgm:spPr/>
      <dgm:t>
        <a:bodyPr/>
        <a:lstStyle/>
        <a:p>
          <a:r>
            <a:rPr lang="lv-LV" sz="2600" dirty="0"/>
            <a:t>23%</a:t>
          </a:r>
        </a:p>
      </dgm:t>
    </dgm:pt>
    <dgm:pt modelId="{39177341-D8E7-4D5E-8A7D-1C6927F71F85}" type="parTrans" cxnId="{29836A96-2A28-4998-8B66-DF0C27B84773}">
      <dgm:prSet/>
      <dgm:spPr/>
      <dgm:t>
        <a:bodyPr/>
        <a:lstStyle/>
        <a:p>
          <a:endParaRPr lang="lv-LV"/>
        </a:p>
      </dgm:t>
    </dgm:pt>
    <dgm:pt modelId="{F5AA29AA-9E6A-4FDE-8BD2-302A0B20DED6}" type="sibTrans" cxnId="{29836A96-2A28-4998-8B66-DF0C27B84773}">
      <dgm:prSet/>
      <dgm:spPr/>
      <dgm:t>
        <a:bodyPr/>
        <a:lstStyle/>
        <a:p>
          <a:endParaRPr lang="lv-LV"/>
        </a:p>
      </dgm:t>
    </dgm:pt>
    <dgm:pt modelId="{45C5255F-F20A-4A87-95A4-4B0ACF48B0EA}">
      <dgm:prSet phldrT="[Text]" custT="1"/>
      <dgm:spPr/>
      <dgm:t>
        <a:bodyPr/>
        <a:lstStyle/>
        <a:p>
          <a:r>
            <a:rPr lang="lv-LV" sz="2600" dirty="0"/>
            <a:t>20%</a:t>
          </a:r>
        </a:p>
      </dgm:t>
    </dgm:pt>
    <dgm:pt modelId="{F59C16A3-4F11-4B58-A9CD-03F15D081D3F}" type="parTrans" cxnId="{676D0B68-7497-4791-986F-F5769D8FD4B3}">
      <dgm:prSet/>
      <dgm:spPr/>
      <dgm:t>
        <a:bodyPr/>
        <a:lstStyle/>
        <a:p>
          <a:endParaRPr lang="lv-LV"/>
        </a:p>
      </dgm:t>
    </dgm:pt>
    <dgm:pt modelId="{EA0148DB-8BB2-41D9-8C4C-F9C8F97CB92D}" type="sibTrans" cxnId="{676D0B68-7497-4791-986F-F5769D8FD4B3}">
      <dgm:prSet/>
      <dgm:spPr/>
      <dgm:t>
        <a:bodyPr/>
        <a:lstStyle/>
        <a:p>
          <a:endParaRPr lang="lv-LV"/>
        </a:p>
      </dgm:t>
    </dgm:pt>
    <dgm:pt modelId="{49A778BF-D117-48E1-A7A0-C8BA75E9D110}" type="pres">
      <dgm:prSet presAssocID="{F9CD57D4-E0D3-4F2C-BE1F-4399DF880F5F}" presName="Name0" presStyleCnt="0">
        <dgm:presLayoutVars>
          <dgm:dir/>
          <dgm:animLvl val="lvl"/>
          <dgm:resizeHandles val="exact"/>
        </dgm:presLayoutVars>
      </dgm:prSet>
      <dgm:spPr/>
    </dgm:pt>
    <dgm:pt modelId="{55BD9310-C9E9-4DD7-B60C-286DC931E502}" type="pres">
      <dgm:prSet presAssocID="{9AE164B5-DF4B-4C7E-BB52-85AB13B9EC7C}" presName="Name8" presStyleCnt="0"/>
      <dgm:spPr/>
    </dgm:pt>
    <dgm:pt modelId="{B2CAF30B-CDA9-4E48-9D9F-D935B570C7EE}" type="pres">
      <dgm:prSet presAssocID="{9AE164B5-DF4B-4C7E-BB52-85AB13B9EC7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842059C-2185-4861-9BF4-0F3FC6C72281}" type="pres">
      <dgm:prSet presAssocID="{9AE164B5-DF4B-4C7E-BB52-85AB13B9EC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78099E-BF21-4E26-B30D-9C2F0417106D}" type="pres">
      <dgm:prSet presAssocID="{2089262E-AB4E-4F0B-8659-597942E5CEAD}" presName="Name8" presStyleCnt="0"/>
      <dgm:spPr/>
    </dgm:pt>
    <dgm:pt modelId="{458CF7A4-8AD5-466B-8ADD-35AB2179DB49}" type="pres">
      <dgm:prSet presAssocID="{2089262E-AB4E-4F0B-8659-597942E5CEA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AFF46A7-9A9A-4366-9DA6-DEC768B55B0B}" type="pres">
      <dgm:prSet presAssocID="{2089262E-AB4E-4F0B-8659-597942E5CE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55F1C99-3048-4D93-B9D2-FC4ECF23F158}" type="pres">
      <dgm:prSet presAssocID="{45C5255F-F20A-4A87-95A4-4B0ACF48B0EA}" presName="Name8" presStyleCnt="0"/>
      <dgm:spPr/>
    </dgm:pt>
    <dgm:pt modelId="{37213A25-B65E-42AB-82BB-B5A6CD2F5734}" type="pres">
      <dgm:prSet presAssocID="{45C5255F-F20A-4A87-95A4-4B0ACF48B0E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4D3667A-1449-49D8-AAB6-EC9230B395E5}" type="pres">
      <dgm:prSet presAssocID="{45C5255F-F20A-4A87-95A4-4B0ACF48B0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1888616-1DEF-452F-A09F-69301736B0F3}" type="presOf" srcId="{9AE164B5-DF4B-4C7E-BB52-85AB13B9EC7C}" destId="{B2CAF30B-CDA9-4E48-9D9F-D935B570C7EE}" srcOrd="0" destOrd="0" presId="urn:microsoft.com/office/officeart/2005/8/layout/pyramid1"/>
    <dgm:cxn modelId="{29836A96-2A28-4998-8B66-DF0C27B84773}" srcId="{F9CD57D4-E0D3-4F2C-BE1F-4399DF880F5F}" destId="{2089262E-AB4E-4F0B-8659-597942E5CEAD}" srcOrd="1" destOrd="0" parTransId="{39177341-D8E7-4D5E-8A7D-1C6927F71F85}" sibTransId="{F5AA29AA-9E6A-4FDE-8BD2-302A0B20DED6}"/>
    <dgm:cxn modelId="{3322A50D-723A-4744-84EF-D72450EAB302}" type="presOf" srcId="{2089262E-AB4E-4F0B-8659-597942E5CEAD}" destId="{CAFF46A7-9A9A-4366-9DA6-DEC768B55B0B}" srcOrd="1" destOrd="0" presId="urn:microsoft.com/office/officeart/2005/8/layout/pyramid1"/>
    <dgm:cxn modelId="{781CC4B4-C99D-4159-AF84-CFD5E41B5AA8}" type="presOf" srcId="{45C5255F-F20A-4A87-95A4-4B0ACF48B0EA}" destId="{B4D3667A-1449-49D8-AAB6-EC9230B395E5}" srcOrd="1" destOrd="0" presId="urn:microsoft.com/office/officeart/2005/8/layout/pyramid1"/>
    <dgm:cxn modelId="{403294CA-3F8A-43F1-BE71-B84633C2521F}" type="presOf" srcId="{45C5255F-F20A-4A87-95A4-4B0ACF48B0EA}" destId="{37213A25-B65E-42AB-82BB-B5A6CD2F5734}" srcOrd="0" destOrd="0" presId="urn:microsoft.com/office/officeart/2005/8/layout/pyramid1"/>
    <dgm:cxn modelId="{4AC0424A-0C71-4573-8D39-C32924F2517B}" type="presOf" srcId="{2089262E-AB4E-4F0B-8659-597942E5CEAD}" destId="{458CF7A4-8AD5-466B-8ADD-35AB2179DB49}" srcOrd="0" destOrd="0" presId="urn:microsoft.com/office/officeart/2005/8/layout/pyramid1"/>
    <dgm:cxn modelId="{AF131DFE-DBB2-44B0-8C54-16F9791A567A}" type="presOf" srcId="{9AE164B5-DF4B-4C7E-BB52-85AB13B9EC7C}" destId="{C842059C-2185-4861-9BF4-0F3FC6C72281}" srcOrd="1" destOrd="0" presId="urn:microsoft.com/office/officeart/2005/8/layout/pyramid1"/>
    <dgm:cxn modelId="{D8685CF1-83F9-4286-8BCE-1B55E9D6D5A0}" srcId="{F9CD57D4-E0D3-4F2C-BE1F-4399DF880F5F}" destId="{9AE164B5-DF4B-4C7E-BB52-85AB13B9EC7C}" srcOrd="0" destOrd="0" parTransId="{222AA284-AACE-423A-9B17-A3E2B36CE8E5}" sibTransId="{4FAD0B98-690B-49F0-89C3-2284C0802221}"/>
    <dgm:cxn modelId="{676D0B68-7497-4791-986F-F5769D8FD4B3}" srcId="{F9CD57D4-E0D3-4F2C-BE1F-4399DF880F5F}" destId="{45C5255F-F20A-4A87-95A4-4B0ACF48B0EA}" srcOrd="2" destOrd="0" parTransId="{F59C16A3-4F11-4B58-A9CD-03F15D081D3F}" sibTransId="{EA0148DB-8BB2-41D9-8C4C-F9C8F97CB92D}"/>
    <dgm:cxn modelId="{A3E58508-6481-41FE-8A54-563FDF65A48E}" type="presOf" srcId="{F9CD57D4-E0D3-4F2C-BE1F-4399DF880F5F}" destId="{49A778BF-D117-48E1-A7A0-C8BA75E9D110}" srcOrd="0" destOrd="0" presId="urn:microsoft.com/office/officeart/2005/8/layout/pyramid1"/>
    <dgm:cxn modelId="{C84661FD-9CBC-4819-B1D4-0EE6DEA41EA7}" type="presParOf" srcId="{49A778BF-D117-48E1-A7A0-C8BA75E9D110}" destId="{55BD9310-C9E9-4DD7-B60C-286DC931E502}" srcOrd="0" destOrd="0" presId="urn:microsoft.com/office/officeart/2005/8/layout/pyramid1"/>
    <dgm:cxn modelId="{61387788-1C92-401B-9336-06CFCA20C25D}" type="presParOf" srcId="{55BD9310-C9E9-4DD7-B60C-286DC931E502}" destId="{B2CAF30B-CDA9-4E48-9D9F-D935B570C7EE}" srcOrd="0" destOrd="0" presId="urn:microsoft.com/office/officeart/2005/8/layout/pyramid1"/>
    <dgm:cxn modelId="{3F4F9B2E-C929-43BE-9618-17F34D826090}" type="presParOf" srcId="{55BD9310-C9E9-4DD7-B60C-286DC931E502}" destId="{C842059C-2185-4861-9BF4-0F3FC6C72281}" srcOrd="1" destOrd="0" presId="urn:microsoft.com/office/officeart/2005/8/layout/pyramid1"/>
    <dgm:cxn modelId="{E3A67378-8558-4D0F-9ECF-2FEECFF5B4F2}" type="presParOf" srcId="{49A778BF-D117-48E1-A7A0-C8BA75E9D110}" destId="{8278099E-BF21-4E26-B30D-9C2F0417106D}" srcOrd="1" destOrd="0" presId="urn:microsoft.com/office/officeart/2005/8/layout/pyramid1"/>
    <dgm:cxn modelId="{76CA5AFC-6686-460B-96E2-1089820EC6F9}" type="presParOf" srcId="{8278099E-BF21-4E26-B30D-9C2F0417106D}" destId="{458CF7A4-8AD5-466B-8ADD-35AB2179DB49}" srcOrd="0" destOrd="0" presId="urn:microsoft.com/office/officeart/2005/8/layout/pyramid1"/>
    <dgm:cxn modelId="{D7ACBA68-29EF-496F-AF40-DE11CF509CE6}" type="presParOf" srcId="{8278099E-BF21-4E26-B30D-9C2F0417106D}" destId="{CAFF46A7-9A9A-4366-9DA6-DEC768B55B0B}" srcOrd="1" destOrd="0" presId="urn:microsoft.com/office/officeart/2005/8/layout/pyramid1"/>
    <dgm:cxn modelId="{482A173F-8B14-4500-AE32-96E0A72B9E34}" type="presParOf" srcId="{49A778BF-D117-48E1-A7A0-C8BA75E9D110}" destId="{C55F1C99-3048-4D93-B9D2-FC4ECF23F158}" srcOrd="2" destOrd="0" presId="urn:microsoft.com/office/officeart/2005/8/layout/pyramid1"/>
    <dgm:cxn modelId="{6EEE5E60-B193-44EA-8B24-AFF556E9C1D5}" type="presParOf" srcId="{C55F1C99-3048-4D93-B9D2-FC4ECF23F158}" destId="{37213A25-B65E-42AB-82BB-B5A6CD2F5734}" srcOrd="0" destOrd="0" presId="urn:microsoft.com/office/officeart/2005/8/layout/pyramid1"/>
    <dgm:cxn modelId="{E74ACCFD-735D-42BC-8C38-65331AF1D215}" type="presParOf" srcId="{C55F1C99-3048-4D93-B9D2-FC4ECF23F158}" destId="{B4D3667A-1449-49D8-AAB6-EC9230B395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58AA-2E6F-4600-8E80-26463C04489C}" type="datetimeFigureOut">
              <a:rPr lang="lv-LV" smtClean="0"/>
              <a:t>12.10.2017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D0E6F-3C50-4F31-8362-D781B4F5A47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013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AC5A5B-7375-47CA-B0A9-450A225A0F14}" type="datetimeFigureOut">
              <a:rPr lang="lv-LV"/>
              <a:pPr>
                <a:defRPr/>
              </a:pPr>
              <a:t>12.10.2017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157CF1-A0AF-4044-B4A8-9811E80D406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2483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altLang="lv-LV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16A4B6-57B9-4F34-BF0A-CFA0E3709690}" type="slidenum">
              <a:rPr lang="lv-LV" altLang="lv-LV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lv-LV" altLang="lv-LV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0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altLang="lv-LV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B12B65-94C7-4D80-86DF-D13AE655881F}" type="slidenum">
              <a:rPr lang="lv-LV" altLang="lv-LV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lv-LV" altLang="lv-LV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2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v-LV" altLang="lv-LV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FFFD7-1E38-4698-B182-946D33B9B536}" type="slidenum">
              <a:rPr lang="lv-LV" altLang="lv-LV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lv-LV" altLang="lv-LV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2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8464549" cy="4172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6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Emera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6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78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2" y="0"/>
            <a:ext cx="9143998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663" r="-166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32200"/>
            <a:ext cx="8783638" cy="11461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5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3" name="Group 16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7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4291895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3897941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49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2" y="0"/>
            <a:ext cx="9143998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66" r="-3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18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0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Oce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939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02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Emera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32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38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Burgundy">
    <p:bg>
      <p:bgPr>
        <a:solidFill>
          <a:srgbClr val="98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8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late">
    <p:bg>
      <p:bgPr>
        <a:solidFill>
          <a:srgbClr val="657C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4104000" cy="4172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4400" y="1671638"/>
            <a:ext cx="4104000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 descr="G:\Office97\_GRAPHICS\hb@BDO\Library\Logos\BDO\BDO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2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51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37D30B-F037-4C12-9AE8-9B8A156781A8}" type="datetimeFigureOut">
              <a:rPr lang="lv-LV"/>
              <a:pPr>
                <a:defRPr/>
              </a:pPr>
              <a:t>12.10.2017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C2A5DD-7C0F-438A-BDCA-00F749DAE2E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0458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87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Oce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21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Emera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86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Gold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6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urgundy">
    <p:bg>
      <p:bgPr>
        <a:solidFill>
          <a:srgbClr val="98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3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late">
    <p:bg>
      <p:bgPr>
        <a:solidFill>
          <a:srgbClr val="657C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43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G:\Office97\_GRAPHICS\hb@BDO\Library\Logos\BDO\BDO 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45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5545137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57913" y="1671638"/>
            <a:ext cx="2628000" cy="417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30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2633662" cy="4172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325" y="1671638"/>
            <a:ext cx="2633663" cy="4165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7913" y="1671638"/>
            <a:ext cx="2630487" cy="41719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311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4104000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691063" y="1671638"/>
            <a:ext cx="4104000" cy="417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88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2633662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235325" y="1671638"/>
            <a:ext cx="5559738" cy="417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2772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I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1788" y="1671638"/>
            <a:ext cx="8463275" cy="4171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algn="ctr">
              <a:defRPr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43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and visua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7913" y="1663700"/>
            <a:ext cx="2630487" cy="4173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5545137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286503" y="1810870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286503" y="3152403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286503" y="4493936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3733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visua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7913" y="1663700"/>
            <a:ext cx="2630487" cy="4173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2" y="1664464"/>
            <a:ext cx="2628000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286503" y="1810870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286503" y="3152403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286503" y="4493936"/>
            <a:ext cx="2373305" cy="1188000"/>
          </a:xfrm>
          <a:prstGeom prst="rect">
            <a:avLst/>
          </a:prstGeom>
        </p:spPr>
        <p:txBody>
          <a:bodyPr bIns="468000" anchor="ctr" anchorCtr="0"/>
          <a:lstStyle>
            <a:lvl1pPr algn="ctr">
              <a:defRPr sz="12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35325" y="1671638"/>
            <a:ext cx="2628000" cy="416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74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5545137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157913" y="2004123"/>
            <a:ext cx="2628000" cy="3832741"/>
          </a:xfrm>
          <a:prstGeom prst="rect">
            <a:avLst/>
          </a:prstGeom>
        </p:spPr>
        <p:txBody>
          <a:bodyPr t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57913" y="1671638"/>
            <a:ext cx="26280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667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4104000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691063" y="2004123"/>
            <a:ext cx="4094850" cy="3832741"/>
          </a:xfrm>
          <a:prstGeom prst="rect">
            <a:avLst/>
          </a:prstGeom>
        </p:spPr>
        <p:txBody>
          <a:bodyPr t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91063" y="1671638"/>
            <a:ext cx="40948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387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2633662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235325" y="2004123"/>
            <a:ext cx="5550588" cy="3832741"/>
          </a:xfrm>
          <a:prstGeom prst="rect">
            <a:avLst/>
          </a:prstGeom>
        </p:spPr>
        <p:txBody>
          <a:bodyPr t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35325" y="1671638"/>
            <a:ext cx="55505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486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31788" y="2004123"/>
            <a:ext cx="8454125" cy="3832741"/>
          </a:xfrm>
          <a:prstGeom prst="rect">
            <a:avLst/>
          </a:prstGeom>
        </p:spPr>
        <p:txBody>
          <a:bodyPr t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1788" y="1671638"/>
            <a:ext cx="84541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Art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5545137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6157913" y="1671638"/>
            <a:ext cx="2630487" cy="4165600"/>
          </a:xfrm>
          <a:prstGeom prst="rect">
            <a:avLst/>
          </a:prstGeom>
        </p:spPr>
        <p:txBody>
          <a:bodyPr lIns="0" tIns="0" r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034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503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Art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4104000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4691063" y="1671638"/>
            <a:ext cx="4097337" cy="4165600"/>
          </a:xfrm>
          <a:prstGeom prst="rect">
            <a:avLst/>
          </a:prstGeom>
        </p:spPr>
        <p:txBody>
          <a:bodyPr lIns="0" tIns="0" r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0686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Art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2633662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235325" y="1671638"/>
            <a:ext cx="5553075" cy="4165600"/>
          </a:xfrm>
          <a:prstGeom prst="rect">
            <a:avLst/>
          </a:prstGeom>
        </p:spPr>
        <p:txBody>
          <a:bodyPr lIns="0" tIns="0" r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7669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mart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31789" y="1671638"/>
            <a:ext cx="8456612" cy="4165600"/>
          </a:xfrm>
          <a:prstGeom prst="rect">
            <a:avLst/>
          </a:prstGeom>
        </p:spPr>
        <p:txBody>
          <a:bodyPr lIns="0" tIns="0" rIns="0" bIns="576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SmartArt graphic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1749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5545137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6"/>
          </p:nvPr>
        </p:nvSpPr>
        <p:spPr>
          <a:xfrm>
            <a:off x="6157913" y="1671638"/>
            <a:ext cx="2628000" cy="4171950"/>
          </a:xfrm>
          <a:prstGeom prst="rect">
            <a:avLst/>
          </a:prstGeom>
        </p:spPr>
        <p:txBody>
          <a:bodyPr lIns="0" tIns="0" rIns="0" bIns="504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1915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4104000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6"/>
          </p:nvPr>
        </p:nvSpPr>
        <p:spPr>
          <a:xfrm>
            <a:off x="4691063" y="1671638"/>
            <a:ext cx="4094850" cy="4171950"/>
          </a:xfrm>
          <a:prstGeom prst="rect">
            <a:avLst/>
          </a:prstGeom>
        </p:spPr>
        <p:txBody>
          <a:bodyPr lIns="0" tIns="0" rIns="0" bIns="504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228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1664464"/>
            <a:ext cx="2633662" cy="4172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6"/>
          </p:nvPr>
        </p:nvSpPr>
        <p:spPr>
          <a:xfrm>
            <a:off x="3235325" y="1671638"/>
            <a:ext cx="5550588" cy="4171950"/>
          </a:xfrm>
          <a:prstGeom prst="rect">
            <a:avLst/>
          </a:prstGeom>
        </p:spPr>
        <p:txBody>
          <a:bodyPr lIns="0" tIns="0" rIns="0" bIns="504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12941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able Placeholder 5"/>
          <p:cNvSpPr>
            <a:spLocks noGrp="1"/>
          </p:cNvSpPr>
          <p:nvPr>
            <p:ph type="tbl" sz="quarter" idx="16"/>
          </p:nvPr>
        </p:nvSpPr>
        <p:spPr>
          <a:xfrm>
            <a:off x="331788" y="1671638"/>
            <a:ext cx="8454125" cy="4171950"/>
          </a:xfrm>
          <a:prstGeom prst="rect">
            <a:avLst/>
          </a:prstGeom>
        </p:spPr>
        <p:txBody>
          <a:bodyPr lIns="0" tIns="0" rIns="0" bIns="504000" anchor="ctr" anchorCtr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3959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323851" y="3157268"/>
            <a:ext cx="4108449" cy="267959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31788" y="1671637"/>
            <a:ext cx="4100512" cy="1305243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4713" y="1671638"/>
            <a:ext cx="4103687" cy="4165226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108000" tIns="72000" rIns="108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04514" y="2191443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139571" y="2191443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474629" y="2191443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804514" y="3403887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6139571" y="3403887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74629" y="3403887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804514" y="4616331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39571" y="4616331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7474629" y="4616331"/>
            <a:ext cx="1188000" cy="1080000"/>
          </a:xfrm>
          <a:prstGeom prst="rect">
            <a:avLst/>
          </a:prstGeom>
        </p:spPr>
        <p:txBody>
          <a:bodyPr lIns="36000" rIns="36000"/>
          <a:lstStyle>
            <a:lvl1pPr algn="ctr">
              <a:defRPr sz="9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253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23850" y="2565400"/>
            <a:ext cx="1944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497138" y="2565400"/>
            <a:ext cx="194468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70425" y="2565400"/>
            <a:ext cx="19446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843713" y="2565400"/>
            <a:ext cx="194468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851" y="2672714"/>
            <a:ext cx="1944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851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97367" y="2672714"/>
            <a:ext cx="1944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97367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70883" y="2672714"/>
            <a:ext cx="1944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670883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844400" y="2672714"/>
            <a:ext cx="1944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844400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9384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23850" y="2565400"/>
            <a:ext cx="26273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35325" y="2565400"/>
            <a:ext cx="26273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57913" y="2565400"/>
            <a:ext cx="26273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851" y="2672714"/>
            <a:ext cx="2628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851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235325" y="2672714"/>
            <a:ext cx="2628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35325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7913" y="2672714"/>
            <a:ext cx="2628000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57913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225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219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63716" y="1671638"/>
            <a:ext cx="147600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851" y="1671637"/>
            <a:ext cx="1009332" cy="4171949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380721" y="1671638"/>
            <a:ext cx="1476000" cy="417194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35325" y="1671638"/>
            <a:ext cx="1009332" cy="4171948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03309" y="1671638"/>
            <a:ext cx="1476000" cy="417194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157913" y="1671638"/>
            <a:ext cx="1009332" cy="4171948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8384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23850" y="2565400"/>
            <a:ext cx="41084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683125" y="2565400"/>
            <a:ext cx="41084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850" y="2672714"/>
            <a:ext cx="4108449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538089" indent="-274600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851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1561381" y="1671638"/>
            <a:ext cx="287091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1561381" y="2256638"/>
            <a:ext cx="2870919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682436" y="2672714"/>
            <a:ext cx="4108449" cy="317087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538089" indent="-274600">
              <a:buFont typeface="Arial" panose="020B0604020202020204" pitchFamily="34" charset="0"/>
              <a:buChar char="•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4682437" y="1671638"/>
            <a:ext cx="1009332" cy="828000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19967" y="1671638"/>
            <a:ext cx="287091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919967" y="2256638"/>
            <a:ext cx="2870919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83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12300" y="1671638"/>
            <a:ext cx="25200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850" y="1671637"/>
            <a:ext cx="1427311" cy="4171949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68400" y="1671638"/>
            <a:ext cx="25200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 marL="538089" indent="-274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679950" y="1671637"/>
            <a:ext cx="1427311" cy="4171949"/>
          </a:xfrm>
          <a:prstGeom prst="rect">
            <a:avLst/>
          </a:prstGeom>
        </p:spPr>
        <p:txBody>
          <a:bodyPr lIns="0" tIns="72000" rIns="0" bIns="0"/>
          <a:lstStyle>
            <a:lvl1pPr algn="ctr">
              <a:defRPr sz="1400" b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7001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animat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"/>
          <p:cNvSpPr/>
          <p:nvPr userDrawn="1"/>
        </p:nvSpPr>
        <p:spPr>
          <a:xfrm>
            <a:off x="323850" y="1671638"/>
            <a:ext cx="8369300" cy="4171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1" y="752475"/>
            <a:ext cx="8464549" cy="3447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23851" y="1104344"/>
            <a:ext cx="8464549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verticale tekst 2"/>
          <p:cNvSpPr>
            <a:spLocks noGrp="1"/>
          </p:cNvSpPr>
          <p:nvPr>
            <p:ph type="body" orient="vert" idx="20"/>
          </p:nvPr>
        </p:nvSpPr>
        <p:spPr>
          <a:xfrm>
            <a:off x="5903384" y="1671638"/>
            <a:ext cx="2789767" cy="2085975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144000" anchor="b" anchorCtr="0"/>
          <a:lstStyle>
            <a:lvl1pPr marL="0" marR="0" indent="0" algn="ctr" defTabSz="179389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verticale tekst 2"/>
          <p:cNvSpPr>
            <a:spLocks noGrp="1"/>
          </p:cNvSpPr>
          <p:nvPr>
            <p:ph type="body" orient="vert" idx="19"/>
          </p:nvPr>
        </p:nvSpPr>
        <p:spPr>
          <a:xfrm>
            <a:off x="3113616" y="1671638"/>
            <a:ext cx="2789768" cy="208597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144000" anchor="b" anchorCtr="0"/>
          <a:lstStyle>
            <a:lvl1pPr marL="0" marR="0" indent="0" algn="ctr" defTabSz="179389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0" y="1671638"/>
            <a:ext cx="2789766" cy="2085975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144000" anchor="b" anchorCtr="0"/>
          <a:lstStyle>
            <a:lvl1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800" b="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jdelijke aanduiding voor verticale tekst 2"/>
          <p:cNvSpPr>
            <a:spLocks noGrp="1"/>
          </p:cNvSpPr>
          <p:nvPr>
            <p:ph type="body" orient="vert" idx="35"/>
          </p:nvPr>
        </p:nvSpPr>
        <p:spPr>
          <a:xfrm>
            <a:off x="5903383" y="3757612"/>
            <a:ext cx="2789767" cy="2085975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144000" anchor="b" anchorCtr="0"/>
          <a:lstStyle>
            <a:lvl1pPr marL="0" marR="0" indent="0" algn="ctr" defTabSz="179389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jdelijke aanduiding voor verticale tekst 2"/>
          <p:cNvSpPr>
            <a:spLocks noGrp="1"/>
          </p:cNvSpPr>
          <p:nvPr>
            <p:ph type="body" orient="vert" idx="34"/>
          </p:nvPr>
        </p:nvSpPr>
        <p:spPr>
          <a:xfrm>
            <a:off x="3113614" y="3757612"/>
            <a:ext cx="2789768" cy="208597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144000" anchor="b" anchorCtr="0"/>
          <a:lstStyle>
            <a:lvl1pPr marL="0" marR="0" indent="0" algn="ctr" defTabSz="179389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jdelijke aanduiding voor verticale tekst 2"/>
          <p:cNvSpPr>
            <a:spLocks noGrp="1"/>
          </p:cNvSpPr>
          <p:nvPr>
            <p:ph type="body" orient="vert" idx="33"/>
          </p:nvPr>
        </p:nvSpPr>
        <p:spPr>
          <a:xfrm>
            <a:off x="323850" y="3757612"/>
            <a:ext cx="2789766" cy="2085975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144000" anchor="b" anchorCtr="0"/>
          <a:lstStyle>
            <a:lvl1pPr marL="0" marR="0" indent="0" algn="ctr" defTabSz="179389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1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5pPr>
            <a:lvl6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6pPr>
            <a:lvl7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7pPr>
            <a:lvl8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8pPr>
            <a:lvl9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2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ayout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72" b="26300"/>
          <a:stretch>
            <a:fillRect/>
          </a:stretch>
        </p:blipFill>
        <p:spPr bwMode="auto">
          <a:xfrm>
            <a:off x="0" y="652463"/>
            <a:ext cx="9144000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320" r="270"/>
          <a:stretch>
            <a:fillRect/>
          </a:stretch>
        </p:blipFill>
        <p:spPr bwMode="auto">
          <a:xfrm>
            <a:off x="0" y="3467100"/>
            <a:ext cx="91440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EC5B81B-326B-4FF9-9C0B-4A0A55DCAF46}" type="slidenum">
              <a:rPr lang="en-GB" altLang="lv-LV" sz="1000">
                <a:solidFill>
                  <a:schemeClr val="bg1"/>
                </a:solidFill>
              </a:rPr>
              <a:pPr/>
              <a:t>‹#›</a:t>
            </a:fld>
            <a:endParaRPr lang="en-GB" altLang="lv-LV" sz="1000">
              <a:solidFill>
                <a:schemeClr val="bg1"/>
              </a:solidFill>
            </a:endParaRPr>
          </a:p>
        </p:txBody>
      </p:sp>
      <p:sp>
        <p:nvSpPr>
          <p:cNvPr id="12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324255" y="1216324"/>
            <a:ext cx="8495490" cy="4175185"/>
          </a:xfrm>
          <a:prstGeom prst="rect">
            <a:avLst/>
          </a:prstGeom>
          <a:noFill/>
        </p:spPr>
        <p:txBody>
          <a:bodyPr bIns="684000" anchor="ctr" anchorCtr="0"/>
          <a:lstStyle>
            <a:lvl1pPr algn="ctr">
              <a:defRPr sz="1400" baseline="0"/>
            </a:lvl1pPr>
          </a:lstStyle>
          <a:p>
            <a:pPr lvl="0"/>
            <a:r>
              <a:rPr lang="en-US" noProof="0"/>
              <a:t>Click icon to add media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587508-EA21-42F0-BDFF-926D4A159949}" type="datetimeFigureOut">
              <a:rPr lang="lv-LV"/>
              <a:pPr>
                <a:defRPr/>
              </a:pPr>
              <a:t>12.10.2017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C1A79E-33FF-4F6C-BC0A-095ED9D6060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882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DA0CB4-1B02-4F8E-B97F-7C49B3DA398B}" type="datetimeFigureOut">
              <a:rPr lang="lv-LV"/>
              <a:pPr>
                <a:defRPr/>
              </a:pPr>
              <a:t>12.10.2017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E0898B-3910-4640-BC7E-A6B4627DF66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64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Oce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1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9395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 bwMode="gray">
          <a:xfrm>
            <a:off x="323850" y="5093361"/>
            <a:ext cx="3958398" cy="215444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_Slate">
    <p:bg>
      <p:bgPr>
        <a:solidFill>
          <a:srgbClr val="657C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Office97\_GRAPHICS\hb@BDO\Library\09_Logos\BDO logo 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565150" y="5637213"/>
            <a:ext cx="158750" cy="1220787"/>
            <a:chOff x="485006" y="5637822"/>
            <a:chExt cx="157956" cy="1220178"/>
          </a:xfrm>
        </p:grpSpPr>
        <p:pic>
          <p:nvPicPr>
            <p:cNvPr id="6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637822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5950145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55" r="9544"/>
            <a:stretch>
              <a:fillRect/>
            </a:stretch>
          </p:blipFill>
          <p:spPr bwMode="auto">
            <a:xfrm rot="10800000">
              <a:off x="485006" y="6262468"/>
              <a:ext cx="157956" cy="59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565150" y="0"/>
            <a:ext cx="158750" cy="1443038"/>
            <a:chOff x="565174" y="0"/>
            <a:chExt cx="157956" cy="1442693"/>
          </a:xfrm>
        </p:grpSpPr>
        <p:grpSp>
          <p:nvGrpSpPr>
            <p:cNvPr id="10" name="Group 15"/>
            <p:cNvGrpSpPr>
              <a:grpSpLocks/>
            </p:cNvGrpSpPr>
            <p:nvPr userDrawn="1"/>
          </p:nvGrpSpPr>
          <p:grpSpPr bwMode="auto">
            <a:xfrm>
              <a:off x="565174" y="0"/>
              <a:ext cx="157956" cy="907855"/>
              <a:chOff x="556467" y="0"/>
              <a:chExt cx="157956" cy="907855"/>
            </a:xfrm>
          </p:grpSpPr>
          <p:pic>
            <p:nvPicPr>
              <p:cNvPr id="15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6"/>
            <p:cNvGrpSpPr>
              <a:grpSpLocks/>
            </p:cNvGrpSpPr>
            <p:nvPr userDrawn="1"/>
          </p:nvGrpSpPr>
          <p:grpSpPr bwMode="auto">
            <a:xfrm>
              <a:off x="565174" y="534838"/>
              <a:ext cx="157956" cy="907855"/>
              <a:chOff x="556467" y="0"/>
              <a:chExt cx="157956" cy="907855"/>
            </a:xfrm>
          </p:grpSpPr>
          <p:pic>
            <p:nvPicPr>
              <p:cNvPr id="12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0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312323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55" r="9544"/>
              <a:stretch>
                <a:fillRect/>
              </a:stretch>
            </p:blipFill>
            <p:spPr bwMode="auto">
              <a:xfrm>
                <a:off x="556467" y="156161"/>
                <a:ext cx="157956" cy="595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49" y="2057654"/>
            <a:ext cx="8460149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850" y="1663700"/>
            <a:ext cx="8460149" cy="32008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08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7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782938F5-E3F2-4BC2-83A0-8340FBF745AE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788" y="1663700"/>
            <a:ext cx="84518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  <a:endParaRPr lang="en-GB" altLang="lv-LV"/>
          </a:p>
        </p:txBody>
      </p:sp>
      <p:sp>
        <p:nvSpPr>
          <p:cNvPr id="1031" name="Freeform 13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85" r:id="rId5"/>
    <p:sldLayoutId id="2147483790" r:id="rId6"/>
    <p:sldLayoutId id="2147483791" r:id="rId7"/>
    <p:sldLayoutId id="2147483792" r:id="rId8"/>
    <p:sldLayoutId id="2147483793" r:id="rId9"/>
    <p:sldLayoutId id="2147483796" r:id="rId10"/>
    <p:sldLayoutId id="2147483797" r:id="rId11"/>
  </p:sldLayoutIdLst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43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5EE67A6A-5DFE-41B2-88B2-5F85168F72E9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10246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267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83F9F12-690B-4F5C-8505-25E6938ED772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11270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291" name="Picture 2" descr="G:\Office97\_GRAPHICS\hb@BDO\Library\09_Logos\BDO logo 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77A6EE-85F7-459A-AA03-8AC407B7935C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12294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4EC86F9-9C6B-4630-B827-1FEC6E76BCB4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2053" name="Freeform 6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1938" indent="-261938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7783F3F1-2478-4F29-8EF4-560650838BAC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3077" name="Freeform 6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1938" indent="-261938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099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7DC7C837-EDCF-4ED3-AB11-FA47AFF0D2EA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4102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123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E848F4F-0767-49DD-B30A-A3DA3017BE28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5126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147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62ECA8C-F961-4A48-BD75-F3F1A059EB34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6150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171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61DE2407-FCA2-4790-B4FB-9C9DA33F00DA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7174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195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7C857E8-A191-4E2C-904F-2E15F01D5421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8198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0" y="752475"/>
            <a:ext cx="8464550" cy="320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219" name="Picture 2" descr="G:\Office97\_GRAPHICS\hb@BDO\Library\Logos\BDO\BDO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243638"/>
            <a:ext cx="971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reeform 12"/>
          <p:cNvSpPr>
            <a:spLocks noChangeAspect="1"/>
          </p:cNvSpPr>
          <p:nvPr/>
        </p:nvSpPr>
        <p:spPr bwMode="gray">
          <a:xfrm>
            <a:off x="565150" y="6242050"/>
            <a:ext cx="161925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882650" y="6489700"/>
            <a:ext cx="415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777998B0-53F5-4AB3-8D81-5E09EB9A4D17}" type="slidenum">
              <a:rPr lang="en-GB" altLang="lv-LV" sz="1000"/>
              <a:pPr/>
              <a:t>‹#›</a:t>
            </a:fld>
            <a:endParaRPr lang="en-GB" altLang="lv-LV" sz="1000"/>
          </a:p>
        </p:txBody>
      </p:sp>
      <p:sp>
        <p:nvSpPr>
          <p:cNvPr id="9222" name="Freeform 10"/>
          <p:cNvSpPr>
            <a:spLocks noChangeAspect="1"/>
          </p:cNvSpPr>
          <p:nvPr/>
        </p:nvSpPr>
        <p:spPr bwMode="gray">
          <a:xfrm>
            <a:off x="565150" y="0"/>
            <a:ext cx="161925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defTabSz="912813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2813" rtl="0" fontAlgn="base">
        <a:spcBef>
          <a:spcPct val="0"/>
        </a:spcBef>
        <a:spcAft>
          <a:spcPts val="600"/>
        </a:spcAft>
        <a:buFont typeface="Arial" pitchFamily="34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SzPct val="90000"/>
        <a:buFont typeface="Wingdings 3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73050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63525" algn="l" defTabSz="912813" rtl="0" fontAlgn="base">
        <a:spcBef>
          <a:spcPct val="0"/>
        </a:spcBef>
        <a:spcAft>
          <a:spcPts val="600"/>
        </a:spcAft>
        <a:buClr>
          <a:schemeClr val="tx2"/>
        </a:buClr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ubtitle 3"/>
          <p:cNvSpPr>
            <a:spLocks noGrp="1"/>
          </p:cNvSpPr>
          <p:nvPr>
            <p:ph type="subTitle" idx="1"/>
          </p:nvPr>
        </p:nvSpPr>
        <p:spPr>
          <a:xfrm>
            <a:off x="323850" y="2057400"/>
            <a:ext cx="8459788" cy="277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lv-LV" dirty="0"/>
              <a:t>Changes</a:t>
            </a:r>
            <a:r>
              <a:rPr lang="lv-LV" altLang="lv-LV" dirty="0"/>
              <a:t> </a:t>
            </a:r>
            <a:r>
              <a:rPr lang="lv-LV" altLang="lv-LV" dirty="0" err="1"/>
              <a:t>from</a:t>
            </a:r>
            <a:r>
              <a:rPr lang="lv-LV" altLang="lv-LV" dirty="0"/>
              <a:t> </a:t>
            </a:r>
            <a:r>
              <a:rPr lang="lv-LV" altLang="lv-LV" err="1"/>
              <a:t>January</a:t>
            </a:r>
            <a:r>
              <a:rPr lang="lv-LV" altLang="lv-LV"/>
              <a:t> 1, </a:t>
            </a:r>
            <a:r>
              <a:rPr lang="lv-LV" altLang="lv-LV" dirty="0"/>
              <a:t>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663700"/>
            <a:ext cx="8459788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TAX REFORM IN LATVIA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5092700"/>
            <a:ext cx="3957638" cy="215900"/>
          </a:xfrm>
        </p:spPr>
        <p:txBody>
          <a:bodyPr/>
          <a:lstStyle/>
          <a:p>
            <a:pPr fontAlgn="auto">
              <a:defRPr/>
            </a:pPr>
            <a:r>
              <a:rPr lang="lv-LV" dirty="0"/>
              <a:t>BDO </a:t>
            </a:r>
            <a:r>
              <a:rPr lang="lv-LV" dirty="0" err="1"/>
              <a:t>Latvia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VALUE ADDED TAX</a:t>
            </a:r>
          </a:p>
        </p:txBody>
      </p:sp>
      <p:sp>
        <p:nvSpPr>
          <p:cNvPr id="1157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1556792"/>
            <a:ext cx="8464550" cy="22159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lv-LV" dirty="0"/>
              <a:t>VAT payer registration. Turnover threshold</a:t>
            </a:r>
          </a:p>
        </p:txBody>
      </p:sp>
      <p:sp>
        <p:nvSpPr>
          <p:cNvPr id="115716" name="Text Placeholder 5"/>
          <p:cNvSpPr txBox="1">
            <a:spLocks/>
          </p:cNvSpPr>
          <p:nvPr/>
        </p:nvSpPr>
        <p:spPr bwMode="gray">
          <a:xfrm>
            <a:off x="1331640" y="2111111"/>
            <a:ext cx="25193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 dirty="0"/>
              <a:t>2017</a:t>
            </a:r>
          </a:p>
          <a:p>
            <a:pPr algn="ctr"/>
            <a:r>
              <a:rPr lang="lv-LV" altLang="lv-LV" sz="2600" dirty="0"/>
              <a:t>50 000 €</a:t>
            </a:r>
          </a:p>
        </p:txBody>
      </p:sp>
      <p:sp>
        <p:nvSpPr>
          <p:cNvPr id="115717" name="Text Placeholder 5"/>
          <p:cNvSpPr txBox="1">
            <a:spLocks/>
          </p:cNvSpPr>
          <p:nvPr/>
        </p:nvSpPr>
        <p:spPr bwMode="gray">
          <a:xfrm>
            <a:off x="5219428" y="2111111"/>
            <a:ext cx="21605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 dirty="0"/>
              <a:t>2018</a:t>
            </a:r>
          </a:p>
          <a:p>
            <a:pPr algn="ctr"/>
            <a:r>
              <a:rPr lang="lv-LV" altLang="lv-LV" sz="2600" dirty="0"/>
              <a:t>40 000 €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39928" y="2460361"/>
            <a:ext cx="863600" cy="309563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3294" y="3708002"/>
            <a:ext cx="8464550" cy="2206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SO FAR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gray">
          <a:xfrm>
            <a:off x="1164158" y="3974107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TIMBER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gray">
          <a:xfrm>
            <a:off x="2852192" y="3974107"/>
            <a:ext cx="1728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CONSTRUCTION SERVICES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gray">
          <a:xfrm>
            <a:off x="4732066" y="3974107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SCRAP-IRON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gray">
          <a:xfrm>
            <a:off x="6459266" y="3974107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MOBILE PHONES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gray">
          <a:xfrm>
            <a:off x="323528" y="4253903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TABLETS</a:t>
            </a:r>
          </a:p>
          <a:p>
            <a:pPr algn="ctr"/>
            <a:r>
              <a:rPr lang="lv-LV" altLang="lv-LV" sz="1400" dirty="0"/>
              <a:t>LAPTOPS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gray">
          <a:xfrm>
            <a:off x="2140993" y="4513857"/>
            <a:ext cx="1728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PRECIOUS METALS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gray">
          <a:xfrm>
            <a:off x="6011168" y="4253903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INTEGRATED SCHEME DEVICES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 bwMode="gray">
          <a:xfrm>
            <a:off x="4211960" y="4356497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400" dirty="0"/>
              <a:t>GRAINS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23528" y="5118664"/>
            <a:ext cx="8464550" cy="222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+ ADDITION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gray">
          <a:xfrm>
            <a:off x="847255" y="5377426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BUILDING MATERIALS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 bwMode="gray">
          <a:xfrm>
            <a:off x="4663605" y="5377426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HOUSEHOLD APPLIANCES</a:t>
            </a:r>
          </a:p>
        </p:txBody>
      </p:sp>
      <p:sp>
        <p:nvSpPr>
          <p:cNvPr id="20" name="Text Placeholder 5"/>
          <p:cNvSpPr txBox="1">
            <a:spLocks/>
          </p:cNvSpPr>
          <p:nvPr/>
        </p:nvSpPr>
        <p:spPr bwMode="gray">
          <a:xfrm>
            <a:off x="6463830" y="5377426"/>
            <a:ext cx="1727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GAMING CONSOLES</a:t>
            </a:r>
          </a:p>
        </p:txBody>
      </p:sp>
      <p:sp>
        <p:nvSpPr>
          <p:cNvPr id="21" name="Text Placeholder 5"/>
          <p:cNvSpPr txBox="1">
            <a:spLocks/>
          </p:cNvSpPr>
          <p:nvPr/>
        </p:nvSpPr>
        <p:spPr bwMode="gray">
          <a:xfrm>
            <a:off x="2790355" y="5340914"/>
            <a:ext cx="1728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METAL PRODUCTS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607" y="3134533"/>
            <a:ext cx="2480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VAT REVERSE PAYMENT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PERSONAL INCOME TAX (PIT)</a:t>
            </a:r>
          </a:p>
        </p:txBody>
      </p:sp>
      <p:sp>
        <p:nvSpPr>
          <p:cNvPr id="11878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341934" y="2735907"/>
            <a:ext cx="1511300" cy="87471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 dirty="0"/>
              <a:t>2017</a:t>
            </a:r>
          </a:p>
          <a:p>
            <a:pPr algn="ctr">
              <a:spcBef>
                <a:spcPct val="0"/>
              </a:spcBef>
            </a:pPr>
            <a:r>
              <a:rPr lang="lv-LV" altLang="lv-LV" sz="2600" dirty="0"/>
              <a:t>380 €</a:t>
            </a:r>
          </a:p>
        </p:txBody>
      </p:sp>
      <p:sp>
        <p:nvSpPr>
          <p:cNvPr id="118788" name="Text Placeholder 5"/>
          <p:cNvSpPr txBox="1">
            <a:spLocks/>
          </p:cNvSpPr>
          <p:nvPr/>
        </p:nvSpPr>
        <p:spPr bwMode="gray">
          <a:xfrm>
            <a:off x="5220072" y="2708920"/>
            <a:ext cx="15113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2018 - 2020</a:t>
            </a:r>
          </a:p>
          <a:p>
            <a:pPr algn="ctr"/>
            <a:r>
              <a:rPr lang="lv-LV" altLang="lv-LV" sz="2600"/>
              <a:t>430 €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40572" y="3020070"/>
            <a:ext cx="8636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1879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 err="1"/>
              <a:t>Minimum</a:t>
            </a:r>
            <a:r>
              <a:rPr lang="lv-LV" altLang="lv-LV" dirty="0"/>
              <a:t> </a:t>
            </a:r>
            <a:r>
              <a:rPr lang="lv-LV" altLang="lv-LV" dirty="0" err="1"/>
              <a:t>wage</a:t>
            </a:r>
            <a:endParaRPr lang="lv-LV" altLang="lv-LV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 err="1"/>
              <a:t>Non-Taxable</a:t>
            </a:r>
            <a:r>
              <a:rPr lang="lv-LV" dirty="0"/>
              <a:t> </a:t>
            </a:r>
            <a:r>
              <a:rPr lang="lv-LV" dirty="0" err="1"/>
              <a:t>Minimum</a:t>
            </a:r>
            <a:endParaRPr lang="lv-LV" dirty="0"/>
          </a:p>
        </p:txBody>
      </p:sp>
      <p:grpSp>
        <p:nvGrpSpPr>
          <p:cNvPr id="119811" name="Group 1031"/>
          <p:cNvGrpSpPr>
            <a:grpSpLocks/>
          </p:cNvGrpSpPr>
          <p:nvPr/>
        </p:nvGrpSpPr>
        <p:grpSpPr bwMode="auto">
          <a:xfrm>
            <a:off x="541338" y="1628775"/>
            <a:ext cx="4435475" cy="792163"/>
            <a:chOff x="1475656" y="3140968"/>
            <a:chExt cx="4435438" cy="792088"/>
          </a:xfrm>
        </p:grpSpPr>
        <p:sp>
          <p:nvSpPr>
            <p:cNvPr id="11" name="Rectangle 10"/>
            <p:cNvSpPr/>
            <p:nvPr/>
          </p:nvSpPr>
          <p:spPr>
            <a:xfrm>
              <a:off x="2699608" y="3356848"/>
              <a:ext cx="1184265" cy="28889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119847" name="Text Placeholder 5"/>
            <p:cNvSpPr txBox="1">
              <a:spLocks/>
            </p:cNvSpPr>
            <p:nvPr/>
          </p:nvSpPr>
          <p:spPr bwMode="gray">
            <a:xfrm>
              <a:off x="1475656" y="3356992"/>
              <a:ext cx="93610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 u="sng"/>
                <a:t>2018</a:t>
              </a:r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3883873" y="3356848"/>
              <a:ext cx="1768460" cy="288898"/>
            </a:xfrm>
            <a:prstGeom prst="rtTriangl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883873" y="3140968"/>
              <a:ext cx="0" cy="57620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025" idx="0"/>
            </p:cNvCxnSpPr>
            <p:nvPr/>
          </p:nvCxnSpPr>
          <p:spPr>
            <a:xfrm>
              <a:off x="5652333" y="3140968"/>
              <a:ext cx="0" cy="56827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L-Shape 1024"/>
            <p:cNvSpPr/>
            <p:nvPr/>
          </p:nvSpPr>
          <p:spPr>
            <a:xfrm>
              <a:off x="2699608" y="3140968"/>
              <a:ext cx="2952725" cy="576208"/>
            </a:xfrm>
            <a:prstGeom prst="corner">
              <a:avLst>
                <a:gd name="adj1" fmla="val 2876"/>
                <a:gd name="adj2" fmla="val 3307"/>
              </a:avLst>
            </a:prstGeom>
            <a:solidFill>
              <a:srgbClr val="404040"/>
            </a:solidFill>
            <a:ln w="63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40" name="Text Placeholder 5"/>
            <p:cNvSpPr txBox="1">
              <a:spLocks/>
            </p:cNvSpPr>
            <p:nvPr/>
          </p:nvSpPr>
          <p:spPr bwMode="gray">
            <a:xfrm>
              <a:off x="2555147" y="3788607"/>
              <a:ext cx="403222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0 €</a:t>
              </a:r>
            </a:p>
          </p:txBody>
        </p:sp>
        <p:sp>
          <p:nvSpPr>
            <p:cNvPr id="41" name="Text Placeholder 5"/>
            <p:cNvSpPr txBox="1">
              <a:spLocks/>
            </p:cNvSpPr>
            <p:nvPr/>
          </p:nvSpPr>
          <p:spPr bwMode="gray">
            <a:xfrm>
              <a:off x="3707662" y="3788607"/>
              <a:ext cx="403222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440 €</a:t>
              </a:r>
            </a:p>
          </p:txBody>
        </p:sp>
        <p:sp>
          <p:nvSpPr>
            <p:cNvPr id="42" name="Text Placeholder 5"/>
            <p:cNvSpPr txBox="1">
              <a:spLocks/>
            </p:cNvSpPr>
            <p:nvPr/>
          </p:nvSpPr>
          <p:spPr bwMode="gray">
            <a:xfrm>
              <a:off x="5436435" y="3788607"/>
              <a:ext cx="474659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1000 €</a:t>
              </a:r>
            </a:p>
          </p:txBody>
        </p:sp>
        <p:sp>
          <p:nvSpPr>
            <p:cNvPr id="119855" name="Text Placeholder 5"/>
            <p:cNvSpPr txBox="1">
              <a:spLocks/>
            </p:cNvSpPr>
            <p:nvPr/>
          </p:nvSpPr>
          <p:spPr bwMode="gray">
            <a:xfrm>
              <a:off x="2971926" y="3393564"/>
              <a:ext cx="640252" cy="21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>
                  <a:solidFill>
                    <a:srgbClr val="404040"/>
                  </a:solidFill>
                </a:rPr>
                <a:t>200 €</a:t>
              </a:r>
            </a:p>
          </p:txBody>
        </p:sp>
        <p:sp>
          <p:nvSpPr>
            <p:cNvPr id="119856" name="Text Placeholder 5"/>
            <p:cNvSpPr txBox="1">
              <a:spLocks/>
            </p:cNvSpPr>
            <p:nvPr/>
          </p:nvSpPr>
          <p:spPr bwMode="gray">
            <a:xfrm>
              <a:off x="3909274" y="3394141"/>
              <a:ext cx="1770287" cy="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 sz="1600" dirty="0">
                  <a:solidFill>
                    <a:srgbClr val="404040"/>
                  </a:solidFill>
                </a:rPr>
                <a:t>DIFFERENTIATED</a:t>
              </a:r>
            </a:p>
          </p:txBody>
        </p:sp>
      </p:grpSp>
      <p:grpSp>
        <p:nvGrpSpPr>
          <p:cNvPr id="119812" name="Group 46"/>
          <p:cNvGrpSpPr>
            <a:grpSpLocks/>
          </p:cNvGrpSpPr>
          <p:nvPr/>
        </p:nvGrpSpPr>
        <p:grpSpPr bwMode="auto">
          <a:xfrm>
            <a:off x="541338" y="2636838"/>
            <a:ext cx="4579937" cy="792162"/>
            <a:chOff x="1475656" y="3140968"/>
            <a:chExt cx="4579454" cy="792088"/>
          </a:xfrm>
        </p:grpSpPr>
        <p:sp>
          <p:nvSpPr>
            <p:cNvPr id="48" name="Rectangle 47"/>
            <p:cNvSpPr/>
            <p:nvPr/>
          </p:nvSpPr>
          <p:spPr>
            <a:xfrm>
              <a:off x="2699489" y="3212398"/>
              <a:ext cx="1184150" cy="43334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119836" name="Text Placeholder 5"/>
            <p:cNvSpPr txBox="1">
              <a:spLocks/>
            </p:cNvSpPr>
            <p:nvPr/>
          </p:nvSpPr>
          <p:spPr bwMode="gray">
            <a:xfrm>
              <a:off x="1475656" y="3356992"/>
              <a:ext cx="93610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 u="sng"/>
                <a:t>2019</a:t>
              </a:r>
            </a:p>
          </p:txBody>
        </p:sp>
        <p:sp>
          <p:nvSpPr>
            <p:cNvPr id="50" name="Right Triangle 49"/>
            <p:cNvSpPr/>
            <p:nvPr/>
          </p:nvSpPr>
          <p:spPr>
            <a:xfrm>
              <a:off x="3883639" y="3212398"/>
              <a:ext cx="1884164" cy="433348"/>
            </a:xfrm>
            <a:prstGeom prst="rtTriangl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883639" y="3140968"/>
              <a:ext cx="0" cy="57620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67803" y="3145730"/>
              <a:ext cx="0" cy="56668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-Shape 52"/>
            <p:cNvSpPr/>
            <p:nvPr/>
          </p:nvSpPr>
          <p:spPr>
            <a:xfrm>
              <a:off x="2699489" y="3140968"/>
              <a:ext cx="3068314" cy="576208"/>
            </a:xfrm>
            <a:prstGeom prst="corner">
              <a:avLst>
                <a:gd name="adj1" fmla="val 2876"/>
                <a:gd name="adj2" fmla="val 3307"/>
              </a:avLst>
            </a:prstGeom>
            <a:solidFill>
              <a:srgbClr val="404040"/>
            </a:solidFill>
            <a:ln w="63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54" name="Text Placeholder 5"/>
            <p:cNvSpPr txBox="1">
              <a:spLocks/>
            </p:cNvSpPr>
            <p:nvPr/>
          </p:nvSpPr>
          <p:spPr bwMode="gray">
            <a:xfrm>
              <a:off x="2555042" y="3788607"/>
              <a:ext cx="403182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0 €</a:t>
              </a:r>
            </a:p>
          </p:txBody>
        </p:sp>
        <p:sp>
          <p:nvSpPr>
            <p:cNvPr id="55" name="Text Placeholder 5"/>
            <p:cNvSpPr txBox="1">
              <a:spLocks/>
            </p:cNvSpPr>
            <p:nvPr/>
          </p:nvSpPr>
          <p:spPr bwMode="gray">
            <a:xfrm>
              <a:off x="3707446" y="3788607"/>
              <a:ext cx="403182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440 €</a:t>
              </a:r>
            </a:p>
          </p:txBody>
        </p:sp>
        <p:sp>
          <p:nvSpPr>
            <p:cNvPr id="56" name="Text Placeholder 5"/>
            <p:cNvSpPr txBox="1">
              <a:spLocks/>
            </p:cNvSpPr>
            <p:nvPr/>
          </p:nvSpPr>
          <p:spPr bwMode="gray">
            <a:xfrm>
              <a:off x="5580498" y="3788607"/>
              <a:ext cx="474612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1100 €</a:t>
              </a:r>
            </a:p>
          </p:txBody>
        </p:sp>
        <p:sp>
          <p:nvSpPr>
            <p:cNvPr id="119844" name="Text Placeholder 5"/>
            <p:cNvSpPr txBox="1">
              <a:spLocks/>
            </p:cNvSpPr>
            <p:nvPr/>
          </p:nvSpPr>
          <p:spPr bwMode="gray">
            <a:xfrm>
              <a:off x="2971926" y="3393564"/>
              <a:ext cx="640252" cy="21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>
                  <a:solidFill>
                    <a:srgbClr val="404040"/>
                  </a:solidFill>
                </a:rPr>
                <a:t>230 €</a:t>
              </a:r>
            </a:p>
          </p:txBody>
        </p:sp>
      </p:grpSp>
      <p:grpSp>
        <p:nvGrpSpPr>
          <p:cNvPr id="119813" name="Group 58"/>
          <p:cNvGrpSpPr>
            <a:grpSpLocks/>
          </p:cNvGrpSpPr>
          <p:nvPr/>
        </p:nvGrpSpPr>
        <p:grpSpPr bwMode="auto">
          <a:xfrm>
            <a:off x="541338" y="3716338"/>
            <a:ext cx="4724400" cy="792162"/>
            <a:chOff x="1475656" y="3140968"/>
            <a:chExt cx="4723470" cy="792088"/>
          </a:xfrm>
        </p:grpSpPr>
        <p:sp>
          <p:nvSpPr>
            <p:cNvPr id="60" name="Rectangle 59"/>
            <p:cNvSpPr/>
            <p:nvPr/>
          </p:nvSpPr>
          <p:spPr>
            <a:xfrm>
              <a:off x="2699377" y="3140968"/>
              <a:ext cx="1185630" cy="50477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119825" name="Text Placeholder 5"/>
            <p:cNvSpPr txBox="1">
              <a:spLocks/>
            </p:cNvSpPr>
            <p:nvPr/>
          </p:nvSpPr>
          <p:spPr bwMode="gray">
            <a:xfrm>
              <a:off x="1475656" y="3356992"/>
              <a:ext cx="93610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 u="sng"/>
                <a:t>2020</a:t>
              </a:r>
            </a:p>
          </p:txBody>
        </p:sp>
        <p:sp>
          <p:nvSpPr>
            <p:cNvPr id="62" name="Right Triangle 61"/>
            <p:cNvSpPr/>
            <p:nvPr/>
          </p:nvSpPr>
          <p:spPr>
            <a:xfrm>
              <a:off x="3885007" y="3140968"/>
              <a:ext cx="2026838" cy="504778"/>
            </a:xfrm>
            <a:prstGeom prst="rtTriangle">
              <a:avLst/>
            </a:pr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885007" y="3140968"/>
              <a:ext cx="0" cy="57620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911845" y="3140968"/>
              <a:ext cx="0" cy="5682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L-Shape 64"/>
            <p:cNvSpPr/>
            <p:nvPr/>
          </p:nvSpPr>
          <p:spPr>
            <a:xfrm>
              <a:off x="2699377" y="3140968"/>
              <a:ext cx="3212468" cy="576208"/>
            </a:xfrm>
            <a:prstGeom prst="corner">
              <a:avLst>
                <a:gd name="adj1" fmla="val 2876"/>
                <a:gd name="adj2" fmla="val 3307"/>
              </a:avLst>
            </a:prstGeom>
            <a:solidFill>
              <a:srgbClr val="404040"/>
            </a:solidFill>
            <a:ln w="63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/>
            </a:p>
          </p:txBody>
        </p:sp>
        <p:sp>
          <p:nvSpPr>
            <p:cNvPr id="66" name="Text Placeholder 5"/>
            <p:cNvSpPr txBox="1">
              <a:spLocks/>
            </p:cNvSpPr>
            <p:nvPr/>
          </p:nvSpPr>
          <p:spPr bwMode="gray">
            <a:xfrm>
              <a:off x="2556530" y="3788607"/>
              <a:ext cx="401559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0 €</a:t>
              </a:r>
            </a:p>
          </p:txBody>
        </p:sp>
        <p:sp>
          <p:nvSpPr>
            <p:cNvPr id="67" name="Text Placeholder 5"/>
            <p:cNvSpPr txBox="1">
              <a:spLocks/>
            </p:cNvSpPr>
            <p:nvPr/>
          </p:nvSpPr>
          <p:spPr bwMode="gray">
            <a:xfrm>
              <a:off x="3707242" y="3788607"/>
              <a:ext cx="403146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440 €</a:t>
              </a:r>
            </a:p>
          </p:txBody>
        </p:sp>
        <p:sp>
          <p:nvSpPr>
            <p:cNvPr id="68" name="Text Placeholder 5"/>
            <p:cNvSpPr txBox="1">
              <a:spLocks/>
            </p:cNvSpPr>
            <p:nvPr/>
          </p:nvSpPr>
          <p:spPr bwMode="gray">
            <a:xfrm>
              <a:off x="5724556" y="3788607"/>
              <a:ext cx="474570" cy="14444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66700" indent="-2667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anose="05040102010807070707" pitchFamily="18" charset="2"/>
                <a:buChar char="u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8089" indent="-27460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03163" indent="-265076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Trebuchet MS" pitchFamily="34" charset="0"/>
                <a:buNone/>
                <a:defRPr lang="en-GB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00100" indent="0" algn="l" defTabSz="914112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defRPr/>
              </a:pPr>
              <a:r>
                <a:rPr lang="lv-LV" sz="1050" dirty="0">
                  <a:solidFill>
                    <a:srgbClr val="657C91"/>
                  </a:solidFill>
                </a:rPr>
                <a:t>1200 €</a:t>
              </a:r>
            </a:p>
          </p:txBody>
        </p:sp>
        <p:sp>
          <p:nvSpPr>
            <p:cNvPr id="119833" name="Text Placeholder 5"/>
            <p:cNvSpPr txBox="1">
              <a:spLocks/>
            </p:cNvSpPr>
            <p:nvPr/>
          </p:nvSpPr>
          <p:spPr bwMode="gray">
            <a:xfrm>
              <a:off x="2971926" y="3393564"/>
              <a:ext cx="640252" cy="21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>
                <a:spcAft>
                  <a:spcPts val="600"/>
                </a:spcAft>
                <a:buFont typeface="Arial" pitchFamily="34" charset="0"/>
                <a:defRPr b="1">
                  <a:solidFill>
                    <a:schemeClr val="tx2"/>
                  </a:solidFill>
                  <a:latin typeface="Trebuchet MS" pitchFamily="34" charset="0"/>
                </a:defRPr>
              </a:lvl1pPr>
              <a:lvl2pPr defTabSz="912813">
                <a:spcAft>
                  <a:spcPts val="60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266700" indent="-266700" defTabSz="912813">
                <a:spcAft>
                  <a:spcPts val="600"/>
                </a:spcAft>
                <a:buClr>
                  <a:schemeClr val="tx2"/>
                </a:buClr>
                <a:buSzPct val="90000"/>
                <a:buFont typeface="Wingdings 3" pitchFamily="18" charset="2"/>
                <a:buChar char="u"/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536575" indent="-273050" defTabSz="912813">
                <a:spcAft>
                  <a:spcPts val="60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801688" indent="-263525" defTabSz="912813"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12588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17160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21732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2630488" indent="-263525" defTabSz="912813" fontAlgn="base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Font typeface="Trebuchet MS" pitchFamily="34" charset="0"/>
                <a:buChar char="–"/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lv-LV" altLang="lv-LV">
                  <a:solidFill>
                    <a:srgbClr val="404040"/>
                  </a:solidFill>
                </a:rPr>
                <a:t>250 €</a:t>
              </a:r>
            </a:p>
          </p:txBody>
        </p:sp>
      </p:grpSp>
      <p:sp>
        <p:nvSpPr>
          <p:cNvPr id="119814" name="TextBox 1032"/>
          <p:cNvSpPr txBox="1">
            <a:spLocks noChangeArrowheads="1"/>
          </p:cNvSpPr>
          <p:nvPr/>
        </p:nvSpPr>
        <p:spPr bwMode="auto">
          <a:xfrm>
            <a:off x="5387975" y="1919288"/>
            <a:ext cx="34321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altLang="lv-LV" sz="2000" dirty="0"/>
              <a:t>Monthly differentiated non-taxable minimum is projected by the SRS</a:t>
            </a:r>
          </a:p>
          <a:p>
            <a:endParaRPr lang="en-US" altLang="lv-LV" sz="2000" dirty="0"/>
          </a:p>
          <a:p>
            <a:r>
              <a:rPr lang="en-US" altLang="lv-LV" sz="2000" dirty="0"/>
              <a:t>Announces to the employer by January 1 and August 1 </a:t>
            </a:r>
            <a:r>
              <a:rPr lang="en-US" altLang="lv-LV" sz="2000"/>
              <a:t>each year, </a:t>
            </a:r>
            <a:r>
              <a:rPr lang="en-US" altLang="lv-LV" sz="2000" dirty="0"/>
              <a:t>using the EDS</a:t>
            </a:r>
            <a:endParaRPr lang="lv-LV" altLang="lv-LV" sz="2000" dirty="0"/>
          </a:p>
        </p:txBody>
      </p:sp>
      <p:sp>
        <p:nvSpPr>
          <p:cNvPr id="1198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1198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4868863"/>
            <a:ext cx="8464550" cy="222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PENSIONERS</a:t>
            </a:r>
          </a:p>
        </p:txBody>
      </p:sp>
      <p:sp>
        <p:nvSpPr>
          <p:cNvPr id="11981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27088" y="5300663"/>
            <a:ext cx="1195387" cy="10080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/>
              <a:t>2017</a:t>
            </a:r>
          </a:p>
          <a:p>
            <a:pPr algn="ctr">
              <a:spcBef>
                <a:spcPct val="0"/>
              </a:spcBef>
            </a:pPr>
            <a:r>
              <a:rPr lang="lv-LV" altLang="lv-LV" sz="2600"/>
              <a:t>235 €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095500" y="5651500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19819" name="Text Placeholder 5"/>
          <p:cNvSpPr txBox="1">
            <a:spLocks/>
          </p:cNvSpPr>
          <p:nvPr/>
        </p:nvSpPr>
        <p:spPr bwMode="gray">
          <a:xfrm>
            <a:off x="2814638" y="5300663"/>
            <a:ext cx="11953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2018</a:t>
            </a:r>
          </a:p>
          <a:p>
            <a:pPr algn="ctr"/>
            <a:r>
              <a:rPr lang="lv-LV" altLang="lv-LV" sz="2600"/>
              <a:t>250 €</a:t>
            </a:r>
          </a:p>
          <a:p>
            <a:pPr algn="ctr"/>
            <a:endParaRPr lang="lv-LV" altLang="lv-LV" u="sng"/>
          </a:p>
        </p:txBody>
      </p:sp>
      <p:sp>
        <p:nvSpPr>
          <p:cNvPr id="76" name="Right Arrow 75"/>
          <p:cNvSpPr/>
          <p:nvPr/>
        </p:nvSpPr>
        <p:spPr>
          <a:xfrm>
            <a:off x="4111625" y="5651500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19821" name="Text Placeholder 5"/>
          <p:cNvSpPr txBox="1">
            <a:spLocks/>
          </p:cNvSpPr>
          <p:nvPr/>
        </p:nvSpPr>
        <p:spPr bwMode="gray">
          <a:xfrm>
            <a:off x="4830763" y="5300663"/>
            <a:ext cx="1196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2019</a:t>
            </a:r>
          </a:p>
          <a:p>
            <a:pPr algn="ctr"/>
            <a:r>
              <a:rPr lang="lv-LV" altLang="lv-LV" sz="2600"/>
              <a:t>270 €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6084888" y="5651500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19823" name="Text Placeholder 5"/>
          <p:cNvSpPr txBox="1">
            <a:spLocks/>
          </p:cNvSpPr>
          <p:nvPr/>
        </p:nvSpPr>
        <p:spPr bwMode="gray">
          <a:xfrm>
            <a:off x="6804025" y="5300663"/>
            <a:ext cx="11953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2020</a:t>
            </a:r>
          </a:p>
          <a:p>
            <a:pPr algn="ctr"/>
            <a:r>
              <a:rPr lang="lv-LV" altLang="lv-LV" sz="2600"/>
              <a:t>300 €</a:t>
            </a:r>
          </a:p>
          <a:p>
            <a:pPr algn="ctr"/>
            <a:endParaRPr lang="lv-LV" altLang="lv-LV" sz="1400"/>
          </a:p>
        </p:txBody>
      </p:sp>
      <p:sp>
        <p:nvSpPr>
          <p:cNvPr id="57" name="Text Placeholder 5"/>
          <p:cNvSpPr txBox="1">
            <a:spLocks/>
          </p:cNvSpPr>
          <p:nvPr/>
        </p:nvSpPr>
        <p:spPr bwMode="gray">
          <a:xfrm>
            <a:off x="3006605" y="3969535"/>
            <a:ext cx="1770302" cy="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600" dirty="0">
                <a:solidFill>
                  <a:srgbClr val="404040"/>
                </a:solidFill>
              </a:rPr>
              <a:t>DIFFERENTIATED</a:t>
            </a:r>
          </a:p>
        </p:txBody>
      </p:sp>
      <p:sp>
        <p:nvSpPr>
          <p:cNvPr id="58" name="Text Placeholder 5"/>
          <p:cNvSpPr txBox="1">
            <a:spLocks/>
          </p:cNvSpPr>
          <p:nvPr/>
        </p:nvSpPr>
        <p:spPr bwMode="gray">
          <a:xfrm>
            <a:off x="3006605" y="2889313"/>
            <a:ext cx="1770302" cy="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1600" dirty="0">
                <a:solidFill>
                  <a:srgbClr val="404040"/>
                </a:solidFill>
              </a:rPr>
              <a:t>DIFFERENTIATED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 err="1"/>
              <a:t>Progressive</a:t>
            </a:r>
            <a:r>
              <a:rPr lang="lv-LV" dirty="0"/>
              <a:t> PIT RATE</a:t>
            </a:r>
          </a:p>
        </p:txBody>
      </p:sp>
      <p:sp>
        <p:nvSpPr>
          <p:cNvPr id="12185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" y="1628775"/>
            <a:ext cx="2303934" cy="3238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lv-LV" altLang="lv-LV" b="0" dirty="0"/>
              <a:t>INCOME </a:t>
            </a:r>
            <a:r>
              <a:rPr lang="lv-LV" altLang="lv-LV" b="0"/>
              <a:t>PER YEAR, </a:t>
            </a:r>
            <a:r>
              <a:rPr lang="lv-LV" altLang="lv-LV" b="0" dirty="0"/>
              <a:t>€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115616" y="1700808"/>
          <a:ext cx="4968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61" name="Text Placeholder 6"/>
          <p:cNvSpPr txBox="1">
            <a:spLocks/>
          </p:cNvSpPr>
          <p:nvPr/>
        </p:nvSpPr>
        <p:spPr bwMode="gray">
          <a:xfrm>
            <a:off x="1619250" y="2889250"/>
            <a:ext cx="720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b="0"/>
              <a:t>55 000</a:t>
            </a:r>
          </a:p>
        </p:txBody>
      </p:sp>
      <p:sp>
        <p:nvSpPr>
          <p:cNvPr id="121862" name="Text Placeholder 6"/>
          <p:cNvSpPr txBox="1">
            <a:spLocks/>
          </p:cNvSpPr>
          <p:nvPr/>
        </p:nvSpPr>
        <p:spPr bwMode="gray">
          <a:xfrm>
            <a:off x="1008063" y="4267200"/>
            <a:ext cx="719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b="0"/>
              <a:t>20 000</a:t>
            </a:r>
          </a:p>
        </p:txBody>
      </p:sp>
      <p:sp>
        <p:nvSpPr>
          <p:cNvPr id="121863" name="Text Placeholder 6"/>
          <p:cNvSpPr txBox="1">
            <a:spLocks/>
          </p:cNvSpPr>
          <p:nvPr/>
        </p:nvSpPr>
        <p:spPr bwMode="gray">
          <a:xfrm>
            <a:off x="323850" y="5481638"/>
            <a:ext cx="719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b="0"/>
              <a:t>0</a:t>
            </a:r>
          </a:p>
        </p:txBody>
      </p:sp>
      <p:sp>
        <p:nvSpPr>
          <p:cNvPr id="121864" name="TextBox 12"/>
          <p:cNvSpPr txBox="1">
            <a:spLocks noChangeArrowheads="1"/>
          </p:cNvSpPr>
          <p:nvPr/>
        </p:nvSpPr>
        <p:spPr bwMode="auto">
          <a:xfrm>
            <a:off x="4500563" y="2016125"/>
            <a:ext cx="3432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altLang="lv-LV" dirty="0" err="1"/>
              <a:t>Applie</a:t>
            </a:r>
            <a:r>
              <a:rPr lang="lv-LV" altLang="lv-LV" dirty="0"/>
              <a:t>s</a:t>
            </a:r>
            <a:r>
              <a:rPr lang="en-US" altLang="lv-LV" dirty="0"/>
              <a:t> when submitting </a:t>
            </a:r>
            <a:r>
              <a:rPr lang="lv-LV" altLang="lv-LV" dirty="0" err="1"/>
              <a:t>the</a:t>
            </a:r>
            <a:r>
              <a:rPr lang="en-US" altLang="lv-LV" dirty="0"/>
              <a:t> annual income</a:t>
            </a:r>
            <a:r>
              <a:rPr lang="lv-LV" altLang="lv-LV" dirty="0"/>
              <a:t> </a:t>
            </a:r>
            <a:r>
              <a:rPr lang="lv-LV" altLang="lv-LV" dirty="0" err="1"/>
              <a:t>declaration</a:t>
            </a:r>
            <a:endParaRPr lang="lv-LV" altLang="lv-LV" dirty="0"/>
          </a:p>
        </p:txBody>
      </p:sp>
      <p:sp>
        <p:nvSpPr>
          <p:cNvPr id="121865" name="TextBox 13"/>
          <p:cNvSpPr txBox="1">
            <a:spLocks noChangeArrowheads="1"/>
          </p:cNvSpPr>
          <p:nvPr/>
        </p:nvSpPr>
        <p:spPr bwMode="auto">
          <a:xfrm>
            <a:off x="5292725" y="3357563"/>
            <a:ext cx="3432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lvl="1" indent="0"/>
            <a:r>
              <a:rPr lang="en-US" altLang="lv-LV" dirty="0"/>
              <a:t>Applies to a monthly income</a:t>
            </a:r>
            <a:r>
              <a:rPr lang="lv-LV" altLang="lv-LV" dirty="0"/>
              <a:t> </a:t>
            </a:r>
            <a:r>
              <a:rPr lang="en-US" altLang="lv-LV" dirty="0"/>
              <a:t>above 1667 €</a:t>
            </a:r>
            <a:endParaRPr lang="lv-LV" altLang="lv-LV" dirty="0"/>
          </a:p>
        </p:txBody>
      </p:sp>
      <p:sp>
        <p:nvSpPr>
          <p:cNvPr id="121866" name="TextBox 14"/>
          <p:cNvSpPr txBox="1">
            <a:spLocks noChangeArrowheads="1"/>
          </p:cNvSpPr>
          <p:nvPr/>
        </p:nvSpPr>
        <p:spPr bwMode="auto">
          <a:xfrm>
            <a:off x="6011863" y="4724400"/>
            <a:ext cx="3132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altLang="lv-LV" dirty="0"/>
              <a:t>Applies to a monthly income </a:t>
            </a:r>
            <a:r>
              <a:rPr lang="lv-LV" altLang="lv-LV" dirty="0" err="1"/>
              <a:t>below</a:t>
            </a:r>
            <a:r>
              <a:rPr lang="lv-LV" altLang="lv-LV" dirty="0"/>
              <a:t> </a:t>
            </a:r>
            <a:r>
              <a:rPr lang="en-US" altLang="lv-LV" dirty="0"/>
              <a:t>1667 €</a:t>
            </a:r>
            <a:endParaRPr lang="lv-LV" altLang="lv-L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CAPITAL INCOME RATE</a:t>
            </a:r>
          </a:p>
        </p:txBody>
      </p:sp>
      <p:sp>
        <p:nvSpPr>
          <p:cNvPr id="12595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95550" y="1700213"/>
            <a:ext cx="1195388" cy="10080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/>
              <a:t>2017</a:t>
            </a:r>
          </a:p>
          <a:p>
            <a:pPr algn="ctr">
              <a:spcBef>
                <a:spcPct val="0"/>
              </a:spcBef>
            </a:pPr>
            <a:r>
              <a:rPr lang="lv-LV" altLang="lv-LV" sz="3200"/>
              <a:t>10%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62375" y="2051050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2595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26458" y="2159988"/>
            <a:ext cx="1612900" cy="136842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 dirty="0"/>
              <a:t>01.01.2018</a:t>
            </a:r>
          </a:p>
          <a:p>
            <a:pPr algn="ctr">
              <a:spcBef>
                <a:spcPct val="0"/>
              </a:spcBef>
            </a:pPr>
            <a:r>
              <a:rPr lang="lv-LV" altLang="lv-LV" sz="3200" dirty="0"/>
              <a:t>20%</a:t>
            </a:r>
          </a:p>
          <a:p>
            <a:pPr algn="ctr">
              <a:spcBef>
                <a:spcPct val="0"/>
              </a:spcBef>
            </a:pPr>
            <a:endParaRPr lang="lv-LV" altLang="lv-LV" sz="2000" dirty="0"/>
          </a:p>
        </p:txBody>
      </p:sp>
      <p:sp>
        <p:nvSpPr>
          <p:cNvPr id="12595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95550" y="2781300"/>
            <a:ext cx="1195388" cy="10080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/>
              <a:t>2017</a:t>
            </a:r>
          </a:p>
          <a:p>
            <a:pPr algn="ctr">
              <a:spcBef>
                <a:spcPct val="0"/>
              </a:spcBef>
            </a:pPr>
            <a:r>
              <a:rPr lang="lv-LV" altLang="lv-LV" sz="3200"/>
              <a:t>15%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762375" y="3130550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25960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 dirty="0"/>
          </a:p>
        </p:txBody>
      </p:sp>
      <p:sp>
        <p:nvSpPr>
          <p:cNvPr id="125961" name="TextBox 27"/>
          <p:cNvSpPr txBox="1">
            <a:spLocks noChangeArrowheads="1"/>
          </p:cNvSpPr>
          <p:nvPr/>
        </p:nvSpPr>
        <p:spPr bwMode="auto">
          <a:xfrm>
            <a:off x="692708" y="1776432"/>
            <a:ext cx="1656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Dividends</a:t>
            </a:r>
          </a:p>
          <a:p>
            <a:pPr algn="ctr"/>
            <a:r>
              <a:rPr lang="en-GB" dirty="0"/>
              <a:t>interest income </a:t>
            </a:r>
            <a:endParaRPr lang="lv-LV" altLang="lv-LV" dirty="0"/>
          </a:p>
        </p:txBody>
      </p:sp>
      <p:sp>
        <p:nvSpPr>
          <p:cNvPr id="125962" name="TextBox 28"/>
          <p:cNvSpPr txBox="1">
            <a:spLocks noChangeArrowheads="1"/>
          </p:cNvSpPr>
          <p:nvPr/>
        </p:nvSpPr>
        <p:spPr bwMode="auto">
          <a:xfrm>
            <a:off x="651247" y="2781299"/>
            <a:ext cx="1656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 err="1"/>
              <a:t>Alienation</a:t>
            </a:r>
            <a:r>
              <a:rPr lang="lv-LV" altLang="lv-LV" dirty="0"/>
              <a:t> </a:t>
            </a:r>
            <a:r>
              <a:rPr lang="lv-LV" altLang="lv-LV" dirty="0" err="1"/>
              <a:t>of</a:t>
            </a:r>
            <a:r>
              <a:rPr lang="lv-LV" altLang="lv-LV" dirty="0"/>
              <a:t> </a:t>
            </a:r>
            <a:r>
              <a:rPr lang="lv-LV" altLang="lv-LV" dirty="0" err="1"/>
              <a:t>shares</a:t>
            </a:r>
            <a:r>
              <a:rPr lang="lv-LV" altLang="lv-LV" dirty="0"/>
              <a:t> </a:t>
            </a:r>
            <a:r>
              <a:rPr lang="lv-LV" altLang="lv-LV" dirty="0" err="1"/>
              <a:t>and</a:t>
            </a:r>
            <a:r>
              <a:rPr lang="lv-LV" altLang="lv-LV" dirty="0"/>
              <a:t> </a:t>
            </a:r>
            <a:r>
              <a:rPr lang="lv-LV" altLang="lv-LV" dirty="0" err="1"/>
              <a:t>real</a:t>
            </a:r>
            <a:r>
              <a:rPr lang="lv-LV" altLang="lv-LV" dirty="0"/>
              <a:t> </a:t>
            </a:r>
            <a:r>
              <a:rPr lang="lv-LV" altLang="lv-LV" dirty="0" err="1"/>
              <a:t>estate</a:t>
            </a:r>
            <a:endParaRPr lang="lv-LV" altLang="lv-LV" dirty="0"/>
          </a:p>
        </p:txBody>
      </p:sp>
      <p:sp>
        <p:nvSpPr>
          <p:cNvPr id="125963" name="TextBox 29"/>
          <p:cNvSpPr txBox="1">
            <a:spLocks noChangeArrowheads="1"/>
          </p:cNvSpPr>
          <p:nvPr/>
        </p:nvSpPr>
        <p:spPr bwMode="auto">
          <a:xfrm>
            <a:off x="5856631" y="1774051"/>
            <a:ext cx="2931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 err="1"/>
              <a:t>From</a:t>
            </a:r>
            <a:r>
              <a:rPr lang="lv-LV" altLang="lv-LV" dirty="0"/>
              <a:t> </a:t>
            </a:r>
            <a:r>
              <a:rPr lang="lv-LV" altLang="lv-LV" dirty="0" err="1"/>
              <a:t>capital</a:t>
            </a:r>
            <a:r>
              <a:rPr lang="lv-LV" altLang="lv-LV" dirty="0"/>
              <a:t> </a:t>
            </a:r>
            <a:r>
              <a:rPr lang="lv-LV" altLang="lv-LV" dirty="0" err="1"/>
              <a:t>income</a:t>
            </a:r>
            <a:endParaRPr lang="lv-LV" altLang="lv-LV" dirty="0"/>
          </a:p>
        </p:txBody>
      </p:sp>
      <p:sp>
        <p:nvSpPr>
          <p:cNvPr id="12596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0324" y="5450039"/>
            <a:ext cx="1195388" cy="10080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 dirty="0"/>
              <a:t>2017</a:t>
            </a:r>
          </a:p>
          <a:p>
            <a:pPr algn="ctr">
              <a:spcBef>
                <a:spcPct val="0"/>
              </a:spcBef>
            </a:pPr>
            <a:r>
              <a:rPr lang="lv-LV" altLang="lv-LV" sz="2600" dirty="0"/>
              <a:t>2%</a:t>
            </a:r>
          </a:p>
          <a:p>
            <a:pPr algn="ctr">
              <a:spcBef>
                <a:spcPct val="0"/>
              </a:spcBef>
            </a:pPr>
            <a:endParaRPr lang="lv-LV" altLang="lv-LV" sz="1400" dirty="0"/>
          </a:p>
        </p:txBody>
      </p:sp>
      <p:sp>
        <p:nvSpPr>
          <p:cNvPr id="32" name="Right Arrow 31"/>
          <p:cNvSpPr/>
          <p:nvPr/>
        </p:nvSpPr>
        <p:spPr>
          <a:xfrm>
            <a:off x="5837149" y="5799289"/>
            <a:ext cx="647700" cy="307975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25966" name="TextBox 32"/>
          <p:cNvSpPr txBox="1">
            <a:spLocks noChangeArrowheads="1"/>
          </p:cNvSpPr>
          <p:nvPr/>
        </p:nvSpPr>
        <p:spPr bwMode="auto">
          <a:xfrm>
            <a:off x="876300" y="5595079"/>
            <a:ext cx="3533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lv-LV" dirty="0"/>
              <a:t>Withholding income from disposal of non-resident capital assets</a:t>
            </a:r>
            <a:endParaRPr lang="lv-LV" altLang="lv-LV" dirty="0"/>
          </a:p>
        </p:txBody>
      </p:sp>
      <p:sp>
        <p:nvSpPr>
          <p:cNvPr id="1259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22974" y="5438927"/>
            <a:ext cx="1195388" cy="100806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lv-LV" altLang="lv-LV" u="sng"/>
              <a:t>2018</a:t>
            </a:r>
          </a:p>
          <a:p>
            <a:pPr algn="ctr">
              <a:spcBef>
                <a:spcPct val="0"/>
              </a:spcBef>
            </a:pPr>
            <a:r>
              <a:rPr lang="lv-LV" altLang="lv-LV" sz="2600"/>
              <a:t>3%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A36A4D-A1D0-43A8-9E13-9081F30972E5}"/>
              </a:ext>
            </a:extLst>
          </p:cNvPr>
          <p:cNvSpPr/>
          <p:nvPr/>
        </p:nvSpPr>
        <p:spPr>
          <a:xfrm>
            <a:off x="5855740" y="2135028"/>
            <a:ext cx="3180756" cy="187051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lv-LV" dirty="0" err="1"/>
              <a:t>Including</a:t>
            </a:r>
            <a:r>
              <a:rPr lang="lv-LV" dirty="0"/>
              <a:t> </a:t>
            </a:r>
            <a:r>
              <a:rPr lang="en-GB" dirty="0"/>
              <a:t>income from investment of payments in private pension funds; income from life insurance contracts entered into with an accumulation of funds</a:t>
            </a:r>
            <a:endParaRPr lang="lv-LV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EED134-B89C-4D50-82E9-E5F8F6472BD9}"/>
              </a:ext>
            </a:extLst>
          </p:cNvPr>
          <p:cNvSpPr/>
          <p:nvPr/>
        </p:nvSpPr>
        <p:spPr>
          <a:xfrm>
            <a:off x="323850" y="4299938"/>
            <a:ext cx="871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altLang="lv-LV" b="1" dirty="0">
                <a:solidFill>
                  <a:srgbClr val="404040"/>
                </a:solidFill>
              </a:rPr>
              <a:t>2018 – 2019 is the transition period for paying dividends to an individual</a:t>
            </a:r>
            <a:r>
              <a:rPr lang="lv-LV" altLang="lv-LV" b="1" dirty="0">
                <a:solidFill>
                  <a:srgbClr val="404040"/>
                </a:solidFill>
              </a:rPr>
              <a:t> – 10%</a:t>
            </a:r>
            <a:r>
              <a:rPr lang="en-GB" altLang="lv-LV" b="1" dirty="0">
                <a:solidFill>
                  <a:srgbClr val="404040"/>
                </a:solidFill>
              </a:rPr>
              <a:t>. Following which a 20% tax will be applied.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SOCIAL CONTRIBUTIONS</a:t>
            </a:r>
          </a:p>
        </p:txBody>
      </p:sp>
      <p:sp>
        <p:nvSpPr>
          <p:cNvPr id="13209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TAX RATE</a:t>
            </a:r>
          </a:p>
        </p:txBody>
      </p:sp>
      <p:sp>
        <p:nvSpPr>
          <p:cNvPr id="132100" name="Text Placeholder 5"/>
          <p:cNvSpPr txBox="1">
            <a:spLocks/>
          </p:cNvSpPr>
          <p:nvPr/>
        </p:nvSpPr>
        <p:spPr bwMode="gray">
          <a:xfrm>
            <a:off x="1978025" y="2371725"/>
            <a:ext cx="1516063" cy="38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sz="2600" dirty="0"/>
              <a:t>23.59%</a:t>
            </a:r>
          </a:p>
        </p:txBody>
      </p:sp>
      <p:sp>
        <p:nvSpPr>
          <p:cNvPr id="132101" name="TextBox 8"/>
          <p:cNvSpPr txBox="1">
            <a:spLocks noChangeArrowheads="1"/>
          </p:cNvSpPr>
          <p:nvPr/>
        </p:nvSpPr>
        <p:spPr bwMode="auto">
          <a:xfrm>
            <a:off x="539750" y="2426299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dirty="0" err="1"/>
              <a:t>Employer</a:t>
            </a:r>
            <a:endParaRPr lang="lv-LV" altLang="lv-LV" dirty="0"/>
          </a:p>
        </p:txBody>
      </p:sp>
      <p:sp>
        <p:nvSpPr>
          <p:cNvPr id="132102" name="Text Placeholder 5"/>
          <p:cNvSpPr txBox="1">
            <a:spLocks/>
          </p:cNvSpPr>
          <p:nvPr/>
        </p:nvSpPr>
        <p:spPr bwMode="gray">
          <a:xfrm>
            <a:off x="2268538" y="1700213"/>
            <a:ext cx="935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2017</a:t>
            </a:r>
          </a:p>
        </p:txBody>
      </p:sp>
      <p:sp>
        <p:nvSpPr>
          <p:cNvPr id="132103" name="Text Placeholder 5"/>
          <p:cNvSpPr txBox="1">
            <a:spLocks/>
          </p:cNvSpPr>
          <p:nvPr/>
        </p:nvSpPr>
        <p:spPr bwMode="gray">
          <a:xfrm>
            <a:off x="6310313" y="1700213"/>
            <a:ext cx="936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u="sng"/>
              <a:t>2018</a:t>
            </a:r>
          </a:p>
        </p:txBody>
      </p:sp>
      <p:sp>
        <p:nvSpPr>
          <p:cNvPr id="132104" name="Text Placeholder 5"/>
          <p:cNvSpPr txBox="1">
            <a:spLocks/>
          </p:cNvSpPr>
          <p:nvPr/>
        </p:nvSpPr>
        <p:spPr bwMode="gray">
          <a:xfrm>
            <a:off x="1978025" y="3306763"/>
            <a:ext cx="1516063" cy="39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sz="2600"/>
              <a:t>10.50%</a:t>
            </a:r>
          </a:p>
        </p:txBody>
      </p:sp>
      <p:sp>
        <p:nvSpPr>
          <p:cNvPr id="132105" name="TextBox 12"/>
          <p:cNvSpPr txBox="1">
            <a:spLocks noChangeArrowheads="1"/>
          </p:cNvSpPr>
          <p:nvPr/>
        </p:nvSpPr>
        <p:spPr bwMode="auto">
          <a:xfrm>
            <a:off x="179388" y="3358162"/>
            <a:ext cx="1655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dirty="0" err="1"/>
              <a:t>Employee</a:t>
            </a:r>
            <a:endParaRPr lang="lv-LV" altLang="lv-LV" dirty="0"/>
          </a:p>
        </p:txBody>
      </p:sp>
      <p:sp>
        <p:nvSpPr>
          <p:cNvPr id="20" name="Right Arrow 19"/>
          <p:cNvSpPr/>
          <p:nvPr/>
        </p:nvSpPr>
        <p:spPr>
          <a:xfrm>
            <a:off x="3851275" y="2924175"/>
            <a:ext cx="649288" cy="309563"/>
          </a:xfrm>
          <a:prstGeom prst="rightArrow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400"/>
          </a:p>
        </p:txBody>
      </p:sp>
      <p:sp>
        <p:nvSpPr>
          <p:cNvPr id="132107" name="Text Placeholder 5"/>
          <p:cNvSpPr txBox="1">
            <a:spLocks/>
          </p:cNvSpPr>
          <p:nvPr/>
        </p:nvSpPr>
        <p:spPr bwMode="gray">
          <a:xfrm>
            <a:off x="6019800" y="2349500"/>
            <a:ext cx="1517650" cy="42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sz="2600" dirty="0"/>
              <a:t>24.09%</a:t>
            </a:r>
          </a:p>
        </p:txBody>
      </p:sp>
      <p:sp>
        <p:nvSpPr>
          <p:cNvPr id="132109" name="Text Placeholder 5"/>
          <p:cNvSpPr txBox="1">
            <a:spLocks/>
          </p:cNvSpPr>
          <p:nvPr/>
        </p:nvSpPr>
        <p:spPr bwMode="gray">
          <a:xfrm>
            <a:off x="6019800" y="3284538"/>
            <a:ext cx="1517650" cy="4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sz="2600" dirty="0"/>
              <a:t>11.00%</a:t>
            </a:r>
          </a:p>
        </p:txBody>
      </p:sp>
      <p:sp>
        <p:nvSpPr>
          <p:cNvPr id="132111" name="TextBox 26"/>
          <p:cNvSpPr txBox="1">
            <a:spLocks noChangeArrowheads="1"/>
          </p:cNvSpPr>
          <p:nvPr/>
        </p:nvSpPr>
        <p:spPr bwMode="auto">
          <a:xfrm>
            <a:off x="323850" y="4459288"/>
            <a:ext cx="844391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lv-LV" dirty="0"/>
              <a:t>This one percentage point increase will be channeled to a new type of social insurance - health insurance.</a:t>
            </a:r>
            <a:endParaRPr lang="lv-LV" altLang="lv-LV" dirty="0"/>
          </a:p>
          <a:p>
            <a:pPr>
              <a:spcAft>
                <a:spcPts val="600"/>
              </a:spcAft>
            </a:pPr>
            <a:r>
              <a:rPr lang="en-US" altLang="lv-LV" dirty="0"/>
              <a:t>The solidarity tax is maintained and corresponds to the new social contribution rate.</a:t>
            </a:r>
            <a:endParaRPr lang="lv-LV" altLang="lv-LV" dirty="0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644752" y="2438320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dirty="0" err="1"/>
              <a:t>Employer</a:t>
            </a:r>
            <a:endParaRPr lang="lv-LV" altLang="lv-LV" dirty="0"/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284390" y="3370183"/>
            <a:ext cx="1655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lv-LV" altLang="lv-LV" dirty="0" err="1"/>
              <a:t>Employee</a:t>
            </a:r>
            <a:endParaRPr lang="lv-LV" altLang="lv-LV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0088"/>
          </a:xfrm>
        </p:spPr>
        <p:txBody>
          <a:bodyPr/>
          <a:lstStyle/>
          <a:p>
            <a:r>
              <a:rPr lang="lv-LV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6400800" cy="17526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For any questions, please contact:</a:t>
            </a:r>
            <a:endParaRPr lang="lv-LV" dirty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endParaRPr lang="lv-LV" b="0" dirty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lv-LV" b="0" dirty="0">
                <a:solidFill>
                  <a:schemeClr val="tx1"/>
                </a:solidFill>
              </a:rPr>
              <a:t>Janis Zelmenis</a:t>
            </a:r>
          </a:p>
          <a:p>
            <a:pPr algn="l">
              <a:spcAft>
                <a:spcPts val="0"/>
              </a:spcAft>
            </a:pPr>
            <a:r>
              <a:rPr lang="lv-LV" b="0" dirty="0">
                <a:solidFill>
                  <a:schemeClr val="tx1"/>
                </a:solidFill>
              </a:rPr>
              <a:t>BDO Latvia </a:t>
            </a:r>
            <a:r>
              <a:rPr lang="lv-LV" b="0" dirty="0" err="1">
                <a:solidFill>
                  <a:schemeClr val="tx1"/>
                </a:solidFill>
              </a:rPr>
              <a:t>Partner</a:t>
            </a:r>
            <a:endParaRPr lang="lv-LV" b="0" dirty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lv-LV" b="0" dirty="0">
                <a:solidFill>
                  <a:schemeClr val="tx1"/>
                </a:solidFill>
              </a:rPr>
              <a:t>T: +371 6677 7800</a:t>
            </a:r>
          </a:p>
          <a:p>
            <a:pPr algn="l">
              <a:spcAft>
                <a:spcPts val="0"/>
              </a:spcAft>
            </a:pPr>
            <a:r>
              <a:rPr lang="lv-LV" b="0" dirty="0">
                <a:solidFill>
                  <a:schemeClr val="tx1"/>
                </a:solidFill>
              </a:rPr>
              <a:t>E: </a:t>
            </a:r>
            <a:r>
              <a:rPr lang="lv-LV" b="0" dirty="0" err="1">
                <a:solidFill>
                  <a:schemeClr val="tx1"/>
                </a:solidFill>
              </a:rPr>
              <a:t>janis.zelmenis@bdo.lv</a:t>
            </a:r>
            <a:endParaRPr lang="lv-LV" b="0" dirty="0">
              <a:solidFill>
                <a:schemeClr val="tx1"/>
              </a:solidFill>
            </a:endParaRPr>
          </a:p>
          <a:p>
            <a:pPr algn="l"/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CORPORATE INCOME TAX (CIT)</a:t>
            </a:r>
          </a:p>
        </p:txBody>
      </p:sp>
      <p:sp>
        <p:nvSpPr>
          <p:cNvPr id="8192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330200" y="1579563"/>
            <a:ext cx="81565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lv-LV" dirty="0"/>
              <a:t>A new «Corporate Income Tax Law» is adopted, instead of the previous law  «On Corporate Income Tax».</a:t>
            </a:r>
          </a:p>
          <a:p>
            <a:pPr>
              <a:spcAft>
                <a:spcPts val="600"/>
              </a:spcAft>
            </a:pPr>
            <a:endParaRPr lang="en-GB" altLang="lv-LV" u="sng" dirty="0"/>
          </a:p>
          <a:p>
            <a:pPr>
              <a:spcAft>
                <a:spcPts val="600"/>
              </a:spcAft>
            </a:pPr>
            <a:r>
              <a:rPr lang="en-GB" altLang="lv-LV" b="1" dirty="0"/>
              <a:t>New tax payers: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altLang="lv-LV" b="1" dirty="0"/>
              <a:t>Partnerships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GB" altLang="lv-LV" b="1" dirty="0"/>
              <a:t>Cooperatives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GB" altLang="lv-LV" dirty="0"/>
          </a:p>
          <a:p>
            <a:pPr>
              <a:spcAft>
                <a:spcPts val="600"/>
              </a:spcAft>
            </a:pPr>
            <a:r>
              <a:rPr lang="en-GB" altLang="lv-LV" dirty="0"/>
              <a:t>The taxable base consists of distributed profits and a conditionally distributed profits.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CIT RATE</a:t>
            </a:r>
          </a:p>
        </p:txBody>
      </p:sp>
      <p:sp>
        <p:nvSpPr>
          <p:cNvPr id="901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304800" y="1524000"/>
            <a:ext cx="851535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lv-LV" dirty="0"/>
              <a:t>The tax rate is </a:t>
            </a:r>
            <a:r>
              <a:rPr lang="en-GB" altLang="lv-LV" b="1" dirty="0">
                <a:solidFill>
                  <a:schemeClr val="tx2"/>
                </a:solidFill>
              </a:rPr>
              <a:t>20%</a:t>
            </a:r>
          </a:p>
          <a:p>
            <a:pPr>
              <a:spcAft>
                <a:spcPts val="600"/>
              </a:spcAft>
            </a:pPr>
            <a:r>
              <a:rPr lang="en-GB" altLang="lv-LV" dirty="0"/>
              <a:t>It should be noted that the taxable base should be divided by a factor of 0.8, i.e. (distributed profits + conditionally distributed profits)/0.8*20% or </a:t>
            </a:r>
            <a:r>
              <a:rPr lang="en-GB" altLang="lv-LV" b="1" dirty="0">
                <a:solidFill>
                  <a:schemeClr val="tx2"/>
                </a:solidFill>
              </a:rPr>
              <a:t>25% </a:t>
            </a:r>
            <a:endParaRPr lang="en-GB" altLang="lv-LV" dirty="0"/>
          </a:p>
          <a:p>
            <a:pPr>
              <a:spcAft>
                <a:spcPts val="600"/>
              </a:spcAft>
            </a:pPr>
            <a:endParaRPr lang="en-GB" altLang="lv-LV" dirty="0"/>
          </a:p>
          <a:p>
            <a:pPr>
              <a:spcAft>
                <a:spcPts val="600"/>
              </a:spcAft>
            </a:pPr>
            <a:r>
              <a:rPr lang="en-GB" altLang="lv-LV" dirty="0"/>
              <a:t>If dividends are taxed with CIT and payed out to an individual, the income is not taxed with Personal Income Tax (PIT)</a:t>
            </a:r>
            <a:endParaRPr lang="en-GB" altLang="lv-LV" u="sng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10102"/>
              </p:ext>
            </p:extLst>
          </p:nvPr>
        </p:nvGraphicFramePr>
        <p:xfrm>
          <a:off x="313581" y="3429000"/>
          <a:ext cx="8305801" cy="26925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17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2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075"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</a:rPr>
                        <a:t>2018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74">
                <a:tc>
                  <a:txBody>
                    <a:bodyPr/>
                    <a:lstStyle/>
                    <a:p>
                      <a:r>
                        <a:rPr lang="lv-LV" sz="1400" dirty="0"/>
                        <a:t>Profits of the company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/>
                        <a:t>1000€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/>
                        <a:t>NA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075">
                <a:tc>
                  <a:txBody>
                    <a:bodyPr/>
                    <a:lstStyle/>
                    <a:p>
                      <a:r>
                        <a:rPr lang="lv-LV" sz="1400" dirty="0"/>
                        <a:t>CIT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/>
                        <a:t>15%, </a:t>
                      </a:r>
                      <a:r>
                        <a:rPr lang="lv-LV" sz="1400" dirty="0"/>
                        <a:t>i.e. 150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0% </a:t>
                      </a:r>
                      <a:r>
                        <a:rPr lang="lv-LV" sz="1400" dirty="0" err="1"/>
                        <a:t>for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retained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eartnings</a:t>
                      </a:r>
                      <a:endParaRPr lang="lv-LV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071">
                <a:tc>
                  <a:txBody>
                    <a:bodyPr/>
                    <a:lstStyle/>
                    <a:p>
                      <a:r>
                        <a:rPr lang="lv-LV" sz="1400" dirty="0"/>
                        <a:t>Dividends calculated for the payout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1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/>
                        <a:t>850€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1000€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882">
                <a:tc>
                  <a:txBody>
                    <a:bodyPr/>
                    <a:lstStyle/>
                    <a:p>
                      <a:r>
                        <a:rPr lang="lv-LV" sz="1400" dirty="0"/>
                        <a:t>CIT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85€ (850*10%)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250€ (1000 / 0.8</a:t>
                      </a:r>
                      <a:r>
                        <a:rPr lang="lv-LV" sz="1400" baseline="0" dirty="0"/>
                        <a:t> * 20%) or (1250 * 20%)</a:t>
                      </a:r>
                      <a:endParaRPr lang="lv-LV" sz="14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075">
                <a:tc>
                  <a:txBody>
                    <a:bodyPr/>
                    <a:lstStyle/>
                    <a:p>
                      <a:r>
                        <a:rPr lang="lv-LV" sz="1400" b="1" dirty="0"/>
                        <a:t>Total taxes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235€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250€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075">
                <a:tc>
                  <a:txBody>
                    <a:bodyPr/>
                    <a:lstStyle/>
                    <a:p>
                      <a:r>
                        <a:rPr lang="lv-LV" sz="1400" b="1" dirty="0"/>
                        <a:t>Payout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765€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1000€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taxable income for non-residents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" y="3213100"/>
            <a:ext cx="8464550" cy="11525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lv-LV" b="0" dirty="0">
                <a:solidFill>
                  <a:schemeClr val="tx1"/>
                </a:solidFill>
              </a:rPr>
              <a:t>If the tax has not been withheld and paid to the budget at the time </a:t>
            </a:r>
            <a:r>
              <a:rPr lang="en-US" altLang="lv-LV" b="0">
                <a:solidFill>
                  <a:schemeClr val="tx1"/>
                </a:solidFill>
              </a:rPr>
              <a:t>of payment, </a:t>
            </a:r>
            <a:r>
              <a:rPr lang="en-US" altLang="lv-LV" b="0" dirty="0">
                <a:solidFill>
                  <a:schemeClr val="tx1"/>
                </a:solidFill>
              </a:rPr>
              <a:t>the paying agent must increase the tax base of the </a:t>
            </a:r>
            <a:r>
              <a:rPr lang="lv-LV" altLang="lv-LV" b="0" dirty="0">
                <a:solidFill>
                  <a:schemeClr val="tx1"/>
                </a:solidFill>
              </a:rPr>
              <a:t>CIT</a:t>
            </a:r>
            <a:r>
              <a:rPr lang="en-US" altLang="lv-LV" b="0" dirty="0">
                <a:solidFill>
                  <a:schemeClr val="tx1"/>
                </a:solidFill>
              </a:rPr>
              <a:t> for the amount paid to a non-resident. To calculate the </a:t>
            </a:r>
            <a:r>
              <a:rPr lang="en-US" altLang="lv-LV" b="0">
                <a:solidFill>
                  <a:schemeClr val="tx1"/>
                </a:solidFill>
              </a:rPr>
              <a:t>tax payable, </a:t>
            </a:r>
            <a:r>
              <a:rPr lang="en-US" altLang="lv-LV" b="0" dirty="0">
                <a:solidFill>
                  <a:schemeClr val="tx1"/>
                </a:solidFill>
              </a:rPr>
              <a:t>the base is divided by a factor of 0.8 and multiplied by the applicable tax rate.</a:t>
            </a:r>
            <a:endParaRPr lang="lv-LV" altLang="lv-LV" b="0" dirty="0">
              <a:solidFill>
                <a:schemeClr val="tx1"/>
              </a:solidFill>
            </a:endParaRPr>
          </a:p>
        </p:txBody>
      </p:sp>
      <p:sp>
        <p:nvSpPr>
          <p:cNvPr id="9114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2387" y="4653136"/>
            <a:ext cx="2361741" cy="57823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lv-LV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2387" y="5443053"/>
            <a:ext cx="2361741" cy="5782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lv-LV">
                <a:noFill/>
              </a:rPr>
              <a:t> </a:t>
            </a:r>
          </a:p>
        </p:txBody>
      </p:sp>
      <p:sp>
        <p:nvSpPr>
          <p:cNvPr id="91143" name="Text Placeholder 5"/>
          <p:cNvSpPr txBox="1">
            <a:spLocks/>
          </p:cNvSpPr>
          <p:nvPr/>
        </p:nvSpPr>
        <p:spPr bwMode="gray">
          <a:xfrm>
            <a:off x="406400" y="1700213"/>
            <a:ext cx="25923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2600" dirty="0"/>
              <a:t>20%</a:t>
            </a:r>
          </a:p>
          <a:p>
            <a:pPr algn="ctr"/>
            <a:r>
              <a:rPr lang="lv-LV" altLang="lv-LV" b="0" dirty="0"/>
              <a:t>Management and consultancy services</a:t>
            </a:r>
          </a:p>
        </p:txBody>
      </p:sp>
      <p:sp>
        <p:nvSpPr>
          <p:cNvPr id="91144" name="Text Placeholder 5"/>
          <p:cNvSpPr txBox="1">
            <a:spLocks/>
          </p:cNvSpPr>
          <p:nvPr/>
        </p:nvSpPr>
        <p:spPr bwMode="gray">
          <a:xfrm>
            <a:off x="3249613" y="1700213"/>
            <a:ext cx="25923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2600" dirty="0"/>
              <a:t>3%</a:t>
            </a:r>
          </a:p>
          <a:p>
            <a:pPr algn="ctr"/>
            <a:r>
              <a:rPr lang="lv-LV" altLang="lv-LV" b="0" dirty="0"/>
              <a:t>Alienation</a:t>
            </a:r>
            <a:r>
              <a:rPr lang="en-US" altLang="lv-LV" b="0" dirty="0"/>
              <a:t> of real estate in Latvia</a:t>
            </a:r>
            <a:endParaRPr lang="lv-LV" altLang="lv-LV" b="0" dirty="0"/>
          </a:p>
        </p:txBody>
      </p:sp>
      <p:sp>
        <p:nvSpPr>
          <p:cNvPr id="91145" name="Text Placeholder 5"/>
          <p:cNvSpPr txBox="1">
            <a:spLocks/>
          </p:cNvSpPr>
          <p:nvPr/>
        </p:nvSpPr>
        <p:spPr bwMode="gray">
          <a:xfrm>
            <a:off x="6094413" y="1700213"/>
            <a:ext cx="25923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>
              <a:spcAft>
                <a:spcPts val="600"/>
              </a:spcAft>
              <a:buFont typeface="Arial" pitchFamily="34" charset="0"/>
              <a:defRPr b="1">
                <a:solidFill>
                  <a:schemeClr val="tx2"/>
                </a:solidFill>
                <a:latin typeface="Trebuchet MS" pitchFamily="34" charset="0"/>
              </a:defRPr>
            </a:lvl1pPr>
            <a:lvl2pPr defTabSz="912813">
              <a:spcAft>
                <a:spcPts val="600"/>
              </a:spcAft>
              <a:buFont typeface="Arial" pitchFamily="34" charset="0"/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266700" indent="-266700" defTabSz="912813">
              <a:spcAft>
                <a:spcPts val="600"/>
              </a:spcAft>
              <a:buClr>
                <a:schemeClr val="tx2"/>
              </a:buClr>
              <a:buSzPct val="90000"/>
              <a:buFont typeface="Wingdings 3" pitchFamily="18" charset="2"/>
              <a:buChar char="u"/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536575" indent="-273050" defTabSz="912813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801688" indent="-263525" defTabSz="912813"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12588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17160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21732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2630488" indent="-263525" defTabSz="912813" fontAlgn="base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Trebuchet MS" pitchFamily="34" charset="0"/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sz="2600" dirty="0"/>
              <a:t>20%</a:t>
            </a:r>
          </a:p>
          <a:p>
            <a:pPr algn="ctr"/>
            <a:r>
              <a:rPr lang="en-US" altLang="lv-LV" b="0" dirty="0"/>
              <a:t>Payments to low tax countries</a:t>
            </a:r>
            <a:endParaRPr lang="lv-LV" altLang="lv-LV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1784350" y="2290763"/>
            <a:ext cx="5792788" cy="0"/>
          </a:xfrm>
          <a:prstGeom prst="straightConnector1">
            <a:avLst/>
          </a:prstGeom>
          <a:ln w="76200">
            <a:solidFill>
              <a:srgbClr val="02A5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TAXATION PERIOD</a:t>
            </a:r>
          </a:p>
        </p:txBody>
      </p:sp>
      <p:sp>
        <p:nvSpPr>
          <p:cNvPr id="9318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93189" name="TextBox 8"/>
          <p:cNvSpPr txBox="1">
            <a:spLocks noChangeArrowheads="1"/>
          </p:cNvSpPr>
          <p:nvPr/>
        </p:nvSpPr>
        <p:spPr bwMode="auto">
          <a:xfrm>
            <a:off x="323850" y="3861048"/>
            <a:ext cx="84963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lv-LV" dirty="0"/>
              <a:t>Declarations submitted quarterly</a:t>
            </a:r>
            <a:r>
              <a:rPr lang="lv-LV" altLang="lv-LV" dirty="0"/>
              <a:t> </a:t>
            </a:r>
            <a:r>
              <a:rPr lang="lv-LV" altLang="lv-LV" dirty="0" err="1"/>
              <a:t>by</a:t>
            </a:r>
            <a:r>
              <a:rPr lang="en-US" altLang="lv-LV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v-LV" dirty="0"/>
              <a:t>individual merchants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v-LV" dirty="0"/>
              <a:t>individual companies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v-LV" dirty="0"/>
              <a:t>farmers and fishermen's farms</a:t>
            </a:r>
            <a:endParaRPr lang="lv-LV" altLang="lv-LV" dirty="0"/>
          </a:p>
          <a:p>
            <a:pPr>
              <a:spcAft>
                <a:spcPts val="600"/>
              </a:spcAft>
            </a:pPr>
            <a:r>
              <a:rPr lang="en-US" altLang="lv-LV" dirty="0"/>
              <a:t>whose turnover (revenues) from economic transactions in the previous financial year does not exceed 300 000 €. </a:t>
            </a:r>
            <a:r>
              <a:rPr lang="lv-LV" altLang="lv-LV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1675" y="2003425"/>
            <a:ext cx="2376488" cy="57626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err="1"/>
              <a:t>Calendar</a:t>
            </a:r>
            <a:r>
              <a:rPr lang="lv-LV" dirty="0"/>
              <a:t> </a:t>
            </a:r>
            <a:r>
              <a:rPr lang="lv-LV" dirty="0" err="1"/>
              <a:t>month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4500563" y="2003425"/>
            <a:ext cx="2374900" cy="576263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err="1"/>
              <a:t>Calendar</a:t>
            </a:r>
            <a:r>
              <a:rPr lang="lv-LV" dirty="0"/>
              <a:t> </a:t>
            </a:r>
            <a:r>
              <a:rPr lang="lv-LV" dirty="0" err="1"/>
              <a:t>month</a:t>
            </a:r>
            <a:endParaRPr lang="lv-LV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89688" y="2447925"/>
            <a:ext cx="0" cy="4048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3" name="TextBox 13"/>
          <p:cNvSpPr txBox="1">
            <a:spLocks noChangeArrowheads="1"/>
          </p:cNvSpPr>
          <p:nvPr/>
        </p:nvSpPr>
        <p:spPr bwMode="auto">
          <a:xfrm>
            <a:off x="4500563" y="2924175"/>
            <a:ext cx="3815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 err="1">
                <a:solidFill>
                  <a:schemeClr val="tx2"/>
                </a:solidFill>
              </a:rPr>
              <a:t>The</a:t>
            </a:r>
            <a:r>
              <a:rPr lang="lv-LV" altLang="lv-LV" dirty="0">
                <a:solidFill>
                  <a:schemeClr val="tx2"/>
                </a:solidFill>
              </a:rPr>
              <a:t> 20th </a:t>
            </a:r>
            <a:r>
              <a:rPr lang="lv-LV" altLang="lv-LV" dirty="0" err="1">
                <a:solidFill>
                  <a:schemeClr val="tx2"/>
                </a:solidFill>
              </a:rPr>
              <a:t>day</a:t>
            </a:r>
            <a:endParaRPr lang="lv-LV" altLang="lv-LV" dirty="0">
              <a:solidFill>
                <a:schemeClr val="tx2"/>
              </a:solidFill>
            </a:endParaRPr>
          </a:p>
          <a:p>
            <a:pPr algn="ctr"/>
            <a:r>
              <a:rPr lang="lv-LV" altLang="lv-LV" dirty="0" err="1">
                <a:solidFill>
                  <a:schemeClr val="tx2"/>
                </a:solidFill>
              </a:rPr>
              <a:t>The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declaration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must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be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submitted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and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the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tax</a:t>
            </a:r>
            <a:r>
              <a:rPr lang="lv-LV" altLang="lv-LV" dirty="0">
                <a:solidFill>
                  <a:schemeClr val="tx2"/>
                </a:solidFill>
              </a:rPr>
              <a:t> </a:t>
            </a:r>
            <a:r>
              <a:rPr lang="lv-LV" altLang="lv-LV" dirty="0" err="1">
                <a:solidFill>
                  <a:schemeClr val="tx2"/>
                </a:solidFill>
              </a:rPr>
              <a:t>paid</a:t>
            </a:r>
            <a:endParaRPr lang="lv-LV" altLang="lv-LV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 err="1"/>
              <a:t>Tax</a:t>
            </a:r>
            <a:r>
              <a:rPr lang="lv-LV" dirty="0"/>
              <a:t> </a:t>
            </a:r>
            <a:r>
              <a:rPr lang="lv-LV" dirty="0" err="1"/>
              <a:t>Advance</a:t>
            </a:r>
            <a:r>
              <a:rPr lang="lv-LV" dirty="0"/>
              <a:t> </a:t>
            </a:r>
            <a:r>
              <a:rPr lang="lv-LV" dirty="0" err="1"/>
              <a:t>Payments</a:t>
            </a:r>
            <a:endParaRPr lang="lv-LV" dirty="0"/>
          </a:p>
        </p:txBody>
      </p:sp>
      <p:sp>
        <p:nvSpPr>
          <p:cNvPr id="9728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97284" name="TextBox 7"/>
          <p:cNvSpPr txBox="1">
            <a:spLocks noChangeArrowheads="1"/>
          </p:cNvSpPr>
          <p:nvPr/>
        </p:nvSpPr>
        <p:spPr bwMode="auto">
          <a:xfrm>
            <a:off x="393700" y="386080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altLang="lv-LV" dirty="0"/>
              <a:t>These advances are taken into account when making</a:t>
            </a:r>
            <a:r>
              <a:rPr lang="lv-LV" altLang="lv-LV" dirty="0"/>
              <a:t> </a:t>
            </a:r>
            <a:r>
              <a:rPr lang="lv-LV" altLang="lv-LV" dirty="0" err="1"/>
              <a:t>the</a:t>
            </a:r>
            <a:r>
              <a:rPr lang="en-US" altLang="lv-LV" dirty="0"/>
              <a:t> </a:t>
            </a:r>
            <a:r>
              <a:rPr lang="en-US" altLang="lv-LV"/>
              <a:t>tax payment,</a:t>
            </a:r>
            <a:endParaRPr lang="en-US" altLang="lv-LV" dirty="0"/>
          </a:p>
          <a:p>
            <a:pPr algn="ctr"/>
            <a:r>
              <a:rPr lang="en-US" altLang="lv-LV" dirty="0"/>
              <a:t>calculated according to the declaration</a:t>
            </a:r>
          </a:p>
          <a:p>
            <a:pPr algn="ctr"/>
            <a:r>
              <a:rPr lang="en-US" altLang="lv-LV" dirty="0"/>
              <a:t>for the taxation period from January </a:t>
            </a:r>
            <a:r>
              <a:rPr lang="lv-LV" altLang="lv-LV" dirty="0"/>
              <a:t>1 </a:t>
            </a:r>
            <a:r>
              <a:rPr lang="en-US" altLang="lv-LV" dirty="0"/>
              <a:t>to </a:t>
            </a:r>
            <a:r>
              <a:rPr lang="en-US" altLang="lv-LV"/>
              <a:t>June 30</a:t>
            </a:r>
            <a:r>
              <a:rPr lang="lv-LV" altLang="lv-LV"/>
              <a:t>, </a:t>
            </a:r>
            <a:r>
              <a:rPr lang="en-US" altLang="lv-LV" dirty="0"/>
              <a:t>2018.</a:t>
            </a:r>
            <a:endParaRPr lang="lv-LV" altLang="lv-LV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513" y="2060575"/>
            <a:ext cx="8424862" cy="0"/>
          </a:xfrm>
          <a:prstGeom prst="straightConnector1">
            <a:avLst/>
          </a:prstGeom>
          <a:ln w="76200">
            <a:solidFill>
              <a:srgbClr val="02A5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6" name="TextBox 9"/>
          <p:cNvSpPr txBox="1">
            <a:spLocks noChangeArrowheads="1"/>
          </p:cNvSpPr>
          <p:nvPr/>
        </p:nvSpPr>
        <p:spPr bwMode="auto">
          <a:xfrm>
            <a:off x="468313" y="2433638"/>
            <a:ext cx="4608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/>
              <a:t>1/12 </a:t>
            </a:r>
            <a:r>
              <a:rPr lang="lv-LV" altLang="lv-LV" dirty="0" err="1"/>
              <a:t>of</a:t>
            </a:r>
            <a:r>
              <a:rPr lang="lv-LV" altLang="lv-LV" dirty="0"/>
              <a:t> CIT </a:t>
            </a:r>
            <a:r>
              <a:rPr lang="lv-LV" altLang="lv-LV" dirty="0" err="1"/>
              <a:t>for</a:t>
            </a:r>
            <a:r>
              <a:rPr lang="lv-LV" altLang="lv-LV" dirty="0"/>
              <a:t> 2016</a:t>
            </a:r>
          </a:p>
          <a:p>
            <a:pPr algn="ctr"/>
            <a:r>
              <a:rPr lang="lv-LV" altLang="lv-LV" dirty="0" err="1"/>
              <a:t>each</a:t>
            </a:r>
            <a:r>
              <a:rPr lang="lv-LV" altLang="lv-LV" dirty="0"/>
              <a:t> </a:t>
            </a:r>
            <a:r>
              <a:rPr lang="lv-LV" altLang="lv-LV" dirty="0" err="1"/>
              <a:t>month</a:t>
            </a:r>
            <a:r>
              <a:rPr lang="lv-LV" altLang="lv-LV" dirty="0"/>
              <a:t> </a:t>
            </a:r>
            <a:r>
              <a:rPr lang="lv-LV" altLang="lv-LV" dirty="0" err="1"/>
              <a:t>by</a:t>
            </a:r>
            <a:r>
              <a:rPr lang="lv-LV" altLang="lv-LV" dirty="0"/>
              <a:t> </a:t>
            </a:r>
            <a:r>
              <a:rPr lang="lv-LV" altLang="lv-LV" dirty="0" err="1"/>
              <a:t>the</a:t>
            </a:r>
            <a:r>
              <a:rPr lang="lv-LV" altLang="lv-LV" dirty="0"/>
              <a:t> </a:t>
            </a:r>
            <a:r>
              <a:rPr lang="lv-LV" altLang="lv-LV"/>
              <a:t>20th day,</a:t>
            </a:r>
            <a:endParaRPr lang="lv-LV" altLang="lv-LV" dirty="0"/>
          </a:p>
          <a:p>
            <a:pPr algn="ctr"/>
            <a:r>
              <a:rPr lang="lv-LV" altLang="lv-LV" dirty="0" err="1"/>
              <a:t>excluding</a:t>
            </a:r>
            <a:r>
              <a:rPr lang="lv-LV" altLang="lv-LV" dirty="0"/>
              <a:t> </a:t>
            </a:r>
            <a:r>
              <a:rPr lang="lv-LV" altLang="lv-LV" dirty="0" err="1"/>
              <a:t>tax</a:t>
            </a:r>
            <a:r>
              <a:rPr lang="lv-LV" altLang="lv-LV" dirty="0"/>
              <a:t> </a:t>
            </a:r>
            <a:r>
              <a:rPr lang="lv-LV" altLang="lv-LV" dirty="0" err="1"/>
              <a:t>discounts</a:t>
            </a:r>
            <a:r>
              <a:rPr lang="lv-LV" altLang="lv-LV" dirty="0"/>
              <a:t> </a:t>
            </a:r>
            <a:r>
              <a:rPr lang="lv-LV" altLang="lv-LV" dirty="0" err="1"/>
              <a:t>for</a:t>
            </a:r>
            <a:r>
              <a:rPr lang="lv-LV" altLang="lv-LV" dirty="0"/>
              <a:t> </a:t>
            </a:r>
            <a:r>
              <a:rPr lang="lv-LV" altLang="lv-LV" dirty="0" err="1"/>
              <a:t>donations</a:t>
            </a:r>
            <a:endParaRPr lang="lv-LV" altLang="lv-LV" dirty="0"/>
          </a:p>
        </p:txBody>
      </p:sp>
      <p:sp>
        <p:nvSpPr>
          <p:cNvPr id="11" name="Rectangle 10"/>
          <p:cNvSpPr/>
          <p:nvPr/>
        </p:nvSpPr>
        <p:spPr>
          <a:xfrm>
            <a:off x="5219700" y="1773238"/>
            <a:ext cx="1260475" cy="5762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err="1"/>
              <a:t>July</a:t>
            </a:r>
            <a:r>
              <a:rPr lang="lv-LV" dirty="0"/>
              <a:t>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313" y="1773238"/>
            <a:ext cx="4608512" cy="5762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err="1"/>
              <a:t>January</a:t>
            </a:r>
            <a:r>
              <a:rPr lang="lv-LV" dirty="0"/>
              <a:t> - </a:t>
            </a:r>
            <a:r>
              <a:rPr lang="lv-LV" dirty="0" err="1"/>
              <a:t>June</a:t>
            </a:r>
            <a:endParaRPr lang="lv-LV" dirty="0"/>
          </a:p>
        </p:txBody>
      </p:sp>
      <p:sp>
        <p:nvSpPr>
          <p:cNvPr id="13" name="Rectangle 12"/>
          <p:cNvSpPr/>
          <p:nvPr/>
        </p:nvSpPr>
        <p:spPr>
          <a:xfrm>
            <a:off x="6886575" y="1789113"/>
            <a:ext cx="1260475" cy="57626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err="1"/>
              <a:t>July</a:t>
            </a:r>
            <a:r>
              <a:rPr lang="lv-LV" dirty="0"/>
              <a:t> 20</a:t>
            </a:r>
          </a:p>
        </p:txBody>
      </p:sp>
      <p:sp>
        <p:nvSpPr>
          <p:cNvPr id="97290" name="TextBox 16"/>
          <p:cNvSpPr txBox="1">
            <a:spLocks noChangeArrowheads="1"/>
          </p:cNvSpPr>
          <p:nvPr/>
        </p:nvSpPr>
        <p:spPr bwMode="auto">
          <a:xfrm>
            <a:off x="5232400" y="2433638"/>
            <a:ext cx="1247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 err="1"/>
              <a:t>Advance</a:t>
            </a:r>
            <a:r>
              <a:rPr lang="lv-LV" altLang="lv-LV" dirty="0"/>
              <a:t> </a:t>
            </a:r>
            <a:r>
              <a:rPr lang="lv-LV" altLang="lv-LV" dirty="0" err="1"/>
              <a:t>payments</a:t>
            </a:r>
            <a:r>
              <a:rPr lang="lv-LV" altLang="lv-LV" dirty="0"/>
              <a:t> </a:t>
            </a:r>
            <a:r>
              <a:rPr lang="lv-LV" altLang="lv-LV" dirty="0" err="1"/>
              <a:t>are</a:t>
            </a:r>
            <a:r>
              <a:rPr lang="lv-LV" altLang="lv-LV" dirty="0"/>
              <a:t> </a:t>
            </a:r>
            <a:r>
              <a:rPr lang="lv-LV" altLang="lv-LV" dirty="0" err="1"/>
              <a:t>cancelled</a:t>
            </a:r>
            <a:endParaRPr lang="lv-LV" altLang="lv-LV" dirty="0"/>
          </a:p>
        </p:txBody>
      </p:sp>
      <p:sp>
        <p:nvSpPr>
          <p:cNvPr id="97291" name="TextBox 17"/>
          <p:cNvSpPr txBox="1">
            <a:spLocks noChangeArrowheads="1"/>
          </p:cNvSpPr>
          <p:nvPr/>
        </p:nvSpPr>
        <p:spPr bwMode="auto">
          <a:xfrm>
            <a:off x="6886575" y="2433638"/>
            <a:ext cx="124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lv-LV" altLang="lv-LV" dirty="0" err="1"/>
              <a:t>Declaration</a:t>
            </a:r>
            <a:endParaRPr lang="lv-LV" altLang="lv-LV" dirty="0"/>
          </a:p>
        </p:txBody>
      </p:sp>
    </p:spTree>
    <p:extLst>
      <p:ext uri="{BB962C8B-B14F-4D97-AF65-F5344CB8AC3E}">
        <p14:creationId xmlns:p14="http://schemas.microsoft.com/office/powerpoint/2010/main" val="26770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 err="1"/>
              <a:t>Dividends</a:t>
            </a:r>
            <a:endParaRPr lang="lv-LV" dirty="0"/>
          </a:p>
        </p:txBody>
      </p:sp>
      <p:sp>
        <p:nvSpPr>
          <p:cNvPr id="9728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lv-LV" altLang="lv-LV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30200" y="1579563"/>
            <a:ext cx="8156575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lv-LV" dirty="0"/>
              <a:t>Only the first distribution is taxed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lv-LV" dirty="0"/>
              <a:t>Received dividends are not taxed</a:t>
            </a:r>
          </a:p>
          <a:p>
            <a:pPr>
              <a:spcAft>
                <a:spcPts val="600"/>
              </a:spcAft>
            </a:pPr>
            <a:endParaRPr lang="en-GB" altLang="lv-LV" b="1" dirty="0"/>
          </a:p>
          <a:p>
            <a:pPr>
              <a:spcAft>
                <a:spcPts val="600"/>
              </a:spcAft>
            </a:pPr>
            <a:r>
              <a:rPr lang="en-GB" altLang="lv-LV" b="1" dirty="0"/>
              <a:t>Transition period</a:t>
            </a:r>
          </a:p>
          <a:p>
            <a:pPr>
              <a:spcAft>
                <a:spcPts val="600"/>
              </a:spcAft>
            </a:pPr>
            <a:r>
              <a:rPr lang="en-GB" altLang="lv-LV" dirty="0"/>
              <a:t>The taxpayer can exclude the profits which ha</a:t>
            </a:r>
            <a:r>
              <a:rPr lang="lv-LV" altLang="lv-LV" dirty="0"/>
              <a:t>ve</a:t>
            </a:r>
            <a:r>
              <a:rPr lang="en-GB" altLang="lv-LV" dirty="0"/>
              <a:t> been distributed as dividends and appear on the balance sheet on December 31st 2017 from the taxable base.</a:t>
            </a:r>
          </a:p>
          <a:p>
            <a:pPr>
              <a:spcAft>
                <a:spcPts val="600"/>
              </a:spcAft>
            </a:pPr>
            <a:r>
              <a:rPr lang="en-GB" altLang="lv-LV" dirty="0"/>
              <a:t>2018 – 2019 is the transition period for paying dividends </a:t>
            </a:r>
            <a:r>
              <a:rPr lang="en-GB" altLang="lv-LV" b="1" dirty="0"/>
              <a:t>to an individual </a:t>
            </a:r>
            <a:r>
              <a:rPr lang="en-GB" altLang="lv-LV" dirty="0"/>
              <a:t>(taxed at personal Income Tax rate 10%). Following which a 20% tax will be applied.</a:t>
            </a:r>
          </a:p>
          <a:p>
            <a:pPr>
              <a:spcAft>
                <a:spcPts val="600"/>
              </a:spcAft>
            </a:pPr>
            <a:r>
              <a:rPr lang="en-GB" altLang="lv-LV" b="1" dirty="0"/>
              <a:t>In the following years, the remaining retained earnings must be reduced by the amount of the calculated dividend</a:t>
            </a:r>
            <a:r>
              <a:rPr lang="en-GB" altLang="lv-LV" dirty="0"/>
              <a:t>s.</a:t>
            </a:r>
          </a:p>
          <a:p>
            <a:pPr>
              <a:spcAft>
                <a:spcPts val="600"/>
              </a:spcAft>
            </a:pPr>
            <a:endParaRPr lang="en-GB" altLang="lv-LV" u="sng" dirty="0"/>
          </a:p>
        </p:txBody>
      </p:sp>
    </p:spTree>
    <p:extLst>
      <p:ext uri="{BB962C8B-B14F-4D97-AF65-F5344CB8AC3E}">
        <p14:creationId xmlns:p14="http://schemas.microsoft.com/office/powerpoint/2010/main" val="364952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TRANSACTIONS WITH RELATED PERSONS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850" y="1663700"/>
            <a:ext cx="8464550" cy="4173538"/>
          </a:xfrm>
        </p:spPr>
        <p:txBody>
          <a:bodyPr rtlCol="0">
            <a:noAutofit/>
          </a:bodyPr>
          <a:lstStyle/>
          <a:p>
            <a:pPr defTabSz="914112" fontAlgn="auto">
              <a:defRPr/>
            </a:pPr>
            <a:endParaRPr lang="lv-LV" b="0" dirty="0">
              <a:solidFill>
                <a:schemeClr val="tx1"/>
              </a:solidFill>
            </a:endParaRPr>
          </a:p>
          <a:p>
            <a:pPr defTabSz="914112" fontAlgn="auto">
              <a:defRPr/>
            </a:pPr>
            <a:r>
              <a:rPr lang="en-US" b="0" dirty="0">
                <a:solidFill>
                  <a:schemeClr val="tx1"/>
                </a:solidFill>
              </a:rPr>
              <a:t>Loans to related parties are taxable transactions</a:t>
            </a:r>
            <a:r>
              <a:rPr lang="lv-LV" b="0" dirty="0">
                <a:solidFill>
                  <a:schemeClr val="tx1"/>
                </a:solidFill>
              </a:rPr>
              <a:t>:</a:t>
            </a:r>
          </a:p>
          <a:p>
            <a:pPr defTabSz="914112" fontAlgn="auto">
              <a:defRPr/>
            </a:pP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itchFamily="34" charset="0"/>
              <a:buChar char="•"/>
              <a:defRPr/>
            </a:pPr>
            <a:r>
              <a:rPr lang="lv-LV" b="0" dirty="0" err="1">
                <a:solidFill>
                  <a:schemeClr val="tx1"/>
                </a:solidFill>
              </a:rPr>
              <a:t>Loans</a:t>
            </a:r>
            <a:r>
              <a:rPr lang="lv-LV" b="0" dirty="0">
                <a:solidFill>
                  <a:schemeClr val="tx1"/>
                </a:solidFill>
              </a:rPr>
              <a:t> to </a:t>
            </a:r>
            <a:r>
              <a:rPr lang="lv-LV" b="0" dirty="0" err="1">
                <a:solidFill>
                  <a:schemeClr val="tx1"/>
                </a:solidFill>
              </a:rPr>
              <a:t>shareholder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company</a:t>
            </a:r>
            <a:r>
              <a:rPr lang="lv-LV" b="0" dirty="0">
                <a:solidFill>
                  <a:schemeClr val="tx1"/>
                </a:solidFill>
              </a:rPr>
              <a:t>, </a:t>
            </a:r>
            <a:r>
              <a:rPr lang="lv-LV" b="0" dirty="0" err="1">
                <a:solidFill>
                  <a:schemeClr val="tx1"/>
                </a:solidFill>
              </a:rPr>
              <a:t>sister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company</a:t>
            </a: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itchFamily="34" charset="0"/>
              <a:buChar char="•"/>
              <a:defRPr/>
            </a:pP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itchFamily="34" charset="0"/>
              <a:buChar char="•"/>
              <a:defRPr/>
            </a:pPr>
            <a:r>
              <a:rPr lang="lv-LV" b="0" dirty="0" err="1">
                <a:solidFill>
                  <a:schemeClr val="tx1"/>
                </a:solidFill>
              </a:rPr>
              <a:t>Loans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from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company to its foreign permanent representation</a:t>
            </a: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itchFamily="34" charset="0"/>
              <a:buChar char="•"/>
              <a:defRPr/>
            </a:pP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itchFamily="34" charset="0"/>
              <a:buChar char="•"/>
              <a:defRPr/>
            </a:pPr>
            <a:endParaRPr lang="lv-LV" b="0" dirty="0">
              <a:solidFill>
                <a:schemeClr val="tx1"/>
              </a:solidFill>
            </a:endParaRPr>
          </a:p>
        </p:txBody>
      </p:sp>
      <p:sp>
        <p:nvSpPr>
          <p:cNvPr id="1116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LOANS TO RELATED PARTIES</a:t>
            </a:r>
          </a:p>
        </p:txBody>
      </p:sp>
    </p:spTree>
    <p:extLst>
      <p:ext uri="{BB962C8B-B14F-4D97-AF65-F5344CB8AC3E}">
        <p14:creationId xmlns:p14="http://schemas.microsoft.com/office/powerpoint/2010/main" val="77484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752475"/>
            <a:ext cx="8464550" cy="320675"/>
          </a:xfrm>
        </p:spPr>
        <p:txBody>
          <a:bodyPr/>
          <a:lstStyle/>
          <a:p>
            <a:pPr defTabSz="914112" fontAlgn="auto">
              <a:spcAft>
                <a:spcPts val="0"/>
              </a:spcAft>
              <a:defRPr/>
            </a:pPr>
            <a:r>
              <a:rPr lang="lv-LV" dirty="0"/>
              <a:t>TRANSACTIONS WITH RELATED PERSONS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850" y="1663700"/>
            <a:ext cx="8464550" cy="4173538"/>
          </a:xfrm>
        </p:spPr>
        <p:txBody>
          <a:bodyPr rtlCol="0">
            <a:noAutofit/>
          </a:bodyPr>
          <a:lstStyle/>
          <a:p>
            <a:pPr defTabSz="914112" fontAlgn="auto">
              <a:defRPr/>
            </a:pPr>
            <a:r>
              <a:rPr lang="lv-LV" b="0" dirty="0" err="1">
                <a:solidFill>
                  <a:schemeClr val="tx1"/>
                </a:solidFill>
              </a:rPr>
              <a:t>Loans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are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not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taxable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if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:</a:t>
            </a: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</a:rPr>
              <a:t>loans in the amount of money received from an unrelated person</a:t>
            </a:r>
            <a:r>
              <a:rPr lang="lv-LV" b="0" dirty="0">
                <a:solidFill>
                  <a:schemeClr val="tx1"/>
                </a:solidFill>
              </a:rPr>
              <a:t>;</a:t>
            </a:r>
          </a:p>
          <a:p>
            <a:pPr marL="285750" indent="-285750" defTabSz="914112" fontAlgn="auto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</a:rPr>
              <a:t>loans issued during the reporting year if, at the beginning of the previous year, the retained earnings of previous years do not occur in the balance sheet</a:t>
            </a: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</a:rPr>
              <a:t>loans in the amount that does not exceed the amount of registered share capital registered at the beginning of the reporting year</a:t>
            </a:r>
            <a:endParaRPr lang="lv-LV" b="0" dirty="0">
              <a:solidFill>
                <a:schemeClr val="tx1"/>
              </a:solidFill>
            </a:endParaRPr>
          </a:p>
          <a:p>
            <a:pPr marL="285750" indent="-285750" defTabSz="914112" fontAlgn="auto">
              <a:buFont typeface="Arial" panose="020B0604020202020204" pitchFamily="34" charset="0"/>
              <a:buChar char="•"/>
              <a:defRPr/>
            </a:pPr>
            <a:r>
              <a:rPr lang="lv-LV" b="0" dirty="0">
                <a:solidFill>
                  <a:schemeClr val="tx1"/>
                </a:solidFill>
              </a:rPr>
              <a:t>l</a:t>
            </a:r>
            <a:r>
              <a:rPr lang="en-US" b="0" dirty="0" err="1">
                <a:solidFill>
                  <a:schemeClr val="tx1"/>
                </a:solidFill>
              </a:rPr>
              <a:t>oans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with</a:t>
            </a:r>
            <a:r>
              <a:rPr lang="lv-LV" b="0" dirty="0">
                <a:solidFill>
                  <a:schemeClr val="tx1"/>
                </a:solidFill>
              </a:rPr>
              <a:t> </a:t>
            </a:r>
            <a:r>
              <a:rPr lang="lv-LV" b="0" dirty="0" err="1">
                <a:solidFill>
                  <a:schemeClr val="tx1"/>
                </a:solidFill>
              </a:rPr>
              <a:t>duration</a:t>
            </a:r>
            <a:r>
              <a:rPr lang="en-US" b="0" dirty="0">
                <a:solidFill>
                  <a:schemeClr val="tx1"/>
                </a:solidFill>
              </a:rPr>
              <a:t> up to 12 months</a:t>
            </a:r>
            <a:endParaRPr lang="lv-LV" b="0" dirty="0">
              <a:solidFill>
                <a:schemeClr val="tx1"/>
              </a:solidFill>
            </a:endParaRPr>
          </a:p>
        </p:txBody>
      </p:sp>
      <p:sp>
        <p:nvSpPr>
          <p:cNvPr id="112644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23850" y="1104900"/>
            <a:ext cx="8464550" cy="2206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v-LV" altLang="lv-LV" dirty="0"/>
              <a:t>LOANS TO RELATED PARTIES</a:t>
            </a:r>
          </a:p>
        </p:txBody>
      </p:sp>
    </p:spTree>
    <p:extLst>
      <p:ext uri="{BB962C8B-B14F-4D97-AF65-F5344CB8AC3E}">
        <p14:creationId xmlns:p14="http://schemas.microsoft.com/office/powerpoint/2010/main" val="244175139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Profiles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Menu animation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Video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IVIDER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XT and IMAGE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TEXT and Visual Elements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TEXT and CHART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TEXT and SmartArt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TEXT and TABLE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Locations layout">
  <a:themeElements>
    <a:clrScheme name="BDO original colour palette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FFFFFF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2596</TotalTime>
  <Words>934</Words>
  <Application>Microsoft Office PowerPoint</Application>
  <PresentationFormat>On-screen Show (4:3)</PresentationFormat>
  <Paragraphs>204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Theme1</vt:lpstr>
      <vt:lpstr>COVER layout</vt:lpstr>
      <vt:lpstr>DIVIDER layout</vt:lpstr>
      <vt:lpstr>TEXT and IMAGE layout</vt:lpstr>
      <vt:lpstr>TEXT and Visual Elements layout</vt:lpstr>
      <vt:lpstr>TEXT and CHART layout</vt:lpstr>
      <vt:lpstr>TEXT and SmartArt layout</vt:lpstr>
      <vt:lpstr>TEXT and TABLE layout</vt:lpstr>
      <vt:lpstr>Locations layout</vt:lpstr>
      <vt:lpstr>Profiles layout</vt:lpstr>
      <vt:lpstr>Menu animation layout</vt:lpstr>
      <vt:lpstr>Video layout</vt:lpstr>
      <vt:lpstr>TAX REFORM IN LATVIA</vt:lpstr>
      <vt:lpstr>CORPORATE INCOME TAX (CIT)</vt:lpstr>
      <vt:lpstr>CIT RATE</vt:lpstr>
      <vt:lpstr>taxable income for non-residents</vt:lpstr>
      <vt:lpstr>TAXATION PERIOD</vt:lpstr>
      <vt:lpstr>Tax Advance Payments</vt:lpstr>
      <vt:lpstr>Dividends</vt:lpstr>
      <vt:lpstr>TRANSACTIONS WITH RELATED PERSONS</vt:lpstr>
      <vt:lpstr>TRANSACTIONS WITH RELATED PERSONS</vt:lpstr>
      <vt:lpstr>VALUE ADDED TAX</vt:lpstr>
      <vt:lpstr>PERSONAL INCOME TAX (PIT)</vt:lpstr>
      <vt:lpstr>Non-Taxable Minimum</vt:lpstr>
      <vt:lpstr>Progressive PIT RATE</vt:lpstr>
      <vt:lpstr>CAPITAL INCOME RATE</vt:lpstr>
      <vt:lpstr>SOCIAL CONTRIBUTIONS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Nodokļu reforma</dc:title>
  <dc:creator>Henrijs Lejiņš</dc:creator>
  <cp:lastModifiedBy>Ilze Kreslina</cp:lastModifiedBy>
  <cp:revision>220</cp:revision>
  <cp:lastPrinted>2017-10-12T11:54:18Z</cp:lastPrinted>
  <dcterms:created xsi:type="dcterms:W3CDTF">2017-08-18T08:01:53Z</dcterms:created>
  <dcterms:modified xsi:type="dcterms:W3CDTF">2017-10-12T20:08:57Z</dcterms:modified>
</cp:coreProperties>
</file>