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89" r:id="rId4"/>
    <p:sldId id="290" r:id="rId5"/>
    <p:sldId id="302" r:id="rId6"/>
    <p:sldId id="301" r:id="rId7"/>
    <p:sldId id="292" r:id="rId8"/>
    <p:sldId id="293" r:id="rId9"/>
    <p:sldId id="294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ten\AppData\Local\Temp\ilc_di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ten\Documents\MH\06%20Autumn%202017\Presentations\GDP%20per%20capita%20and%20tax%20revenu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ten\Documents\MH\06%20Autumn%202017\Presentations\GDP%20per%20capita%20and%20tax%20reven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[ilc_di12.xls]Data!$A$10:$A$37</c:f>
              <c:strCache>
                <c:ptCount val="28"/>
                <c:pt idx="0">
                  <c:v>Slovakia</c:v>
                </c:pt>
                <c:pt idx="1">
                  <c:v>Slovenia</c:v>
                </c:pt>
                <c:pt idx="2">
                  <c:v>Czech Republic</c:v>
                </c:pt>
                <c:pt idx="3">
                  <c:v>Finland</c:v>
                </c:pt>
                <c:pt idx="4">
                  <c:v>Sweden</c:v>
                </c:pt>
                <c:pt idx="5">
                  <c:v>Belgium</c:v>
                </c:pt>
                <c:pt idx="6">
                  <c:v>Netherlands</c:v>
                </c:pt>
                <c:pt idx="7">
                  <c:v>Austria</c:v>
                </c:pt>
                <c:pt idx="8">
                  <c:v>Denmark</c:v>
                </c:pt>
                <c:pt idx="9">
                  <c:v>Malta</c:v>
                </c:pt>
                <c:pt idx="10">
                  <c:v>Hungary</c:v>
                </c:pt>
                <c:pt idx="11">
                  <c:v>Luxembourg</c:v>
                </c:pt>
                <c:pt idx="12">
                  <c:v>France</c:v>
                </c:pt>
                <c:pt idx="13">
                  <c:v>Ireland</c:v>
                </c:pt>
                <c:pt idx="14">
                  <c:v>Germany</c:v>
                </c:pt>
                <c:pt idx="15">
                  <c:v>Croatia</c:v>
                </c:pt>
                <c:pt idx="16">
                  <c:v>Poland</c:v>
                </c:pt>
                <c:pt idx="17">
                  <c:v>Italy</c:v>
                </c:pt>
                <c:pt idx="18">
                  <c:v>United Kingdom</c:v>
                </c:pt>
                <c:pt idx="19">
                  <c:v>Cyprus</c:v>
                </c:pt>
                <c:pt idx="20">
                  <c:v>Portugal</c:v>
                </c:pt>
                <c:pt idx="21">
                  <c:v>Greece</c:v>
                </c:pt>
                <c:pt idx="22">
                  <c:v>Spain</c:v>
                </c:pt>
                <c:pt idx="23">
                  <c:v>Estonia</c:v>
                </c:pt>
                <c:pt idx="24">
                  <c:v>Latvia</c:v>
                </c:pt>
                <c:pt idx="25">
                  <c:v>Bulgaria</c:v>
                </c:pt>
                <c:pt idx="26">
                  <c:v>Romania</c:v>
                </c:pt>
                <c:pt idx="27">
                  <c:v>Lithuania</c:v>
                </c:pt>
              </c:strCache>
            </c:strRef>
          </c:cat>
          <c:val>
            <c:numRef>
              <c:f>[ilc_di12.xls]Data!$B$10:$B$37</c:f>
              <c:numCache>
                <c:formatCode>#,##0.0</c:formatCode>
                <c:ptCount val="28"/>
                <c:pt idx="0">
                  <c:v>23.7</c:v>
                </c:pt>
                <c:pt idx="1">
                  <c:v>24.5</c:v>
                </c:pt>
                <c:pt idx="2">
                  <c:v>25</c:v>
                </c:pt>
                <c:pt idx="3">
                  <c:v>25.2</c:v>
                </c:pt>
                <c:pt idx="4">
                  <c:v>25.2</c:v>
                </c:pt>
                <c:pt idx="5">
                  <c:v>26.2</c:v>
                </c:pt>
                <c:pt idx="6">
                  <c:v>26.7</c:v>
                </c:pt>
                <c:pt idx="7">
                  <c:v>27.2</c:v>
                </c:pt>
                <c:pt idx="8">
                  <c:v>27.4</c:v>
                </c:pt>
                <c:pt idx="9">
                  <c:v>28.1</c:v>
                </c:pt>
                <c:pt idx="10">
                  <c:v>28.2</c:v>
                </c:pt>
                <c:pt idx="11">
                  <c:v>28.5</c:v>
                </c:pt>
                <c:pt idx="12">
                  <c:v>29.2</c:v>
                </c:pt>
                <c:pt idx="13">
                  <c:v>29.8</c:v>
                </c:pt>
                <c:pt idx="14">
                  <c:v>30.1</c:v>
                </c:pt>
                <c:pt idx="15">
                  <c:v>30.4</c:v>
                </c:pt>
                <c:pt idx="16">
                  <c:v>30.6</c:v>
                </c:pt>
                <c:pt idx="17">
                  <c:v>32.4</c:v>
                </c:pt>
                <c:pt idx="18">
                  <c:v>32.4</c:v>
                </c:pt>
                <c:pt idx="19">
                  <c:v>33.6</c:v>
                </c:pt>
                <c:pt idx="20">
                  <c:v>34</c:v>
                </c:pt>
                <c:pt idx="21">
                  <c:v>34.200000000000003</c:v>
                </c:pt>
                <c:pt idx="22">
                  <c:v>34.6</c:v>
                </c:pt>
                <c:pt idx="23">
                  <c:v>34.799999999999997</c:v>
                </c:pt>
                <c:pt idx="24">
                  <c:v>35.4</c:v>
                </c:pt>
                <c:pt idx="25">
                  <c:v>37</c:v>
                </c:pt>
                <c:pt idx="26">
                  <c:v>37.4</c:v>
                </c:pt>
                <c:pt idx="27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982408"/>
        <c:axId val="269980448"/>
      </c:barChart>
      <c:catAx>
        <c:axId val="269982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lv-LV"/>
          </a:p>
        </c:txPr>
        <c:crossAx val="269980448"/>
        <c:crosses val="autoZero"/>
        <c:auto val="1"/>
        <c:lblAlgn val="ctr"/>
        <c:lblOffset val="100"/>
        <c:noMultiLvlLbl val="0"/>
      </c:catAx>
      <c:valAx>
        <c:axId val="269980448"/>
        <c:scaling>
          <c:orientation val="minMax"/>
          <c:min val="15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lv-LV"/>
          </a:p>
        </c:txPr>
        <c:crossAx val="269982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Pt>
            <c:idx val="7"/>
            <c:marker>
              <c:symbol val="diamond"/>
              <c:size val="11"/>
              <c:spPr>
                <a:solidFill>
                  <a:schemeClr val="tx1"/>
                </a:solidFill>
              </c:spPr>
            </c:marker>
            <c:bubble3D val="0"/>
          </c:dPt>
          <c:dPt>
            <c:idx val="14"/>
            <c:marker>
              <c:symbol val="diamond"/>
              <c:size val="11"/>
              <c:spPr>
                <a:solidFill>
                  <a:schemeClr val="accent2"/>
                </a:solidFill>
              </c:spPr>
            </c:marker>
            <c:bubble3D val="0"/>
          </c:dPt>
          <c:dPt>
            <c:idx val="15"/>
            <c:marker>
              <c:symbol val="diamond"/>
              <c:size val="11"/>
              <c:spPr>
                <a:solidFill>
                  <a:srgbClr val="00B050"/>
                </a:solidFill>
              </c:spPr>
            </c:marker>
            <c:bubble3D val="0"/>
          </c:dPt>
          <c:trendline>
            <c:trendlineType val="linear"/>
            <c:dispRSqr val="0"/>
            <c:dispEq val="0"/>
          </c:trendline>
          <c:xVal>
            <c:numRef>
              <c:f>'weoreptc.aspx-1'!$G$2:$G$27</c:f>
              <c:numCache>
                <c:formatCode>#,##0.00</c:formatCode>
                <c:ptCount val="26"/>
                <c:pt idx="0">
                  <c:v>48004.66</c:v>
                </c:pt>
                <c:pt idx="1">
                  <c:v>45046.936999999998</c:v>
                </c:pt>
                <c:pt idx="2">
                  <c:v>20326.698</c:v>
                </c:pt>
                <c:pt idx="3">
                  <c:v>22795.312000000002</c:v>
                </c:pt>
                <c:pt idx="4">
                  <c:v>34970.298999999999</c:v>
                </c:pt>
                <c:pt idx="5">
                  <c:v>33231.521999999997</c:v>
                </c:pt>
                <c:pt idx="6">
                  <c:v>47985.370999999999</c:v>
                </c:pt>
                <c:pt idx="7">
                  <c:v>29312.897000000001</c:v>
                </c:pt>
                <c:pt idx="8">
                  <c:v>42164.603999999999</c:v>
                </c:pt>
                <c:pt idx="9">
                  <c:v>42313.991999999998</c:v>
                </c:pt>
                <c:pt idx="10">
                  <c:v>48110.845999999998</c:v>
                </c:pt>
                <c:pt idx="11">
                  <c:v>26669.1</c:v>
                </c:pt>
                <c:pt idx="12">
                  <c:v>27481.793000000001</c:v>
                </c:pt>
                <c:pt idx="13">
                  <c:v>36833.093999999997</c:v>
                </c:pt>
                <c:pt idx="14">
                  <c:v>25709.805</c:v>
                </c:pt>
                <c:pt idx="15">
                  <c:v>29972.330999999998</c:v>
                </c:pt>
                <c:pt idx="16">
                  <c:v>39833.841</c:v>
                </c:pt>
                <c:pt idx="17">
                  <c:v>51049.02</c:v>
                </c:pt>
                <c:pt idx="18">
                  <c:v>27764.260999999999</c:v>
                </c:pt>
                <c:pt idx="19">
                  <c:v>28933.32</c:v>
                </c:pt>
                <c:pt idx="20">
                  <c:v>22347.88</c:v>
                </c:pt>
                <c:pt idx="21">
                  <c:v>31338.806</c:v>
                </c:pt>
                <c:pt idx="22">
                  <c:v>32084.866999999998</c:v>
                </c:pt>
                <c:pt idx="23">
                  <c:v>36415.964</c:v>
                </c:pt>
                <c:pt idx="24">
                  <c:v>49836.222000000002</c:v>
                </c:pt>
                <c:pt idx="25">
                  <c:v>42480.714999999997</c:v>
                </c:pt>
              </c:numCache>
            </c:numRef>
          </c:xVal>
          <c:yVal>
            <c:numRef>
              <c:f>'weoreptc.aspx-1'!$H$2:$H$27</c:f>
              <c:numCache>
                <c:formatCode>General</c:formatCode>
                <c:ptCount val="26"/>
                <c:pt idx="0">
                  <c:v>49.622999999999998</c:v>
                </c:pt>
                <c:pt idx="1">
                  <c:v>51.018999999999998</c:v>
                </c:pt>
                <c:pt idx="2">
                  <c:v>35.421999999999997</c:v>
                </c:pt>
                <c:pt idx="3">
                  <c:v>45.529000000000003</c:v>
                </c:pt>
                <c:pt idx="4">
                  <c:v>38.655999999999999</c:v>
                </c:pt>
                <c:pt idx="5">
                  <c:v>40.856999999999999</c:v>
                </c:pt>
                <c:pt idx="6">
                  <c:v>51.103000000000002</c:v>
                </c:pt>
                <c:pt idx="7">
                  <c:v>40.67</c:v>
                </c:pt>
                <c:pt idx="8">
                  <c:v>54.212000000000003</c:v>
                </c:pt>
                <c:pt idx="9">
                  <c:v>53.21</c:v>
                </c:pt>
                <c:pt idx="10">
                  <c:v>45.054000000000002</c:v>
                </c:pt>
                <c:pt idx="11">
                  <c:v>50.296999999999997</c:v>
                </c:pt>
                <c:pt idx="12">
                  <c:v>45.805</c:v>
                </c:pt>
                <c:pt idx="13">
                  <c:v>47.173999999999999</c:v>
                </c:pt>
                <c:pt idx="14">
                  <c:v>36.253</c:v>
                </c:pt>
                <c:pt idx="15">
                  <c:v>34.332000000000001</c:v>
                </c:pt>
                <c:pt idx="16">
                  <c:v>38.069000000000003</c:v>
                </c:pt>
                <c:pt idx="17">
                  <c:v>43.762</c:v>
                </c:pt>
                <c:pt idx="18">
                  <c:v>39.332000000000001</c:v>
                </c:pt>
                <c:pt idx="19">
                  <c:v>43.475999999999999</c:v>
                </c:pt>
                <c:pt idx="20">
                  <c:v>29.08</c:v>
                </c:pt>
                <c:pt idx="21">
                  <c:v>39.661000000000001</c:v>
                </c:pt>
                <c:pt idx="22">
                  <c:v>39.805999999999997</c:v>
                </c:pt>
                <c:pt idx="23">
                  <c:v>38.087000000000003</c:v>
                </c:pt>
                <c:pt idx="24">
                  <c:v>48.860999999999997</c:v>
                </c:pt>
                <c:pt idx="25">
                  <c:v>36.29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832104"/>
        <c:axId val="272830928"/>
      </c:scatterChart>
      <c:valAx>
        <c:axId val="272832104"/>
        <c:scaling>
          <c:orientation val="minMax"/>
          <c:min val="1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>
                    <a:solidFill>
                      <a:srgbClr val="FF0000"/>
                    </a:solidFill>
                  </a:rPr>
                  <a:t>GDP per capita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lv-LV"/>
          </a:p>
        </c:txPr>
        <c:crossAx val="272830928"/>
        <c:crosses val="autoZero"/>
        <c:crossBetween val="midCat"/>
      </c:valAx>
      <c:valAx>
        <c:axId val="272830928"/>
        <c:scaling>
          <c:orientation val="minMax"/>
          <c:min val="2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>
                    <a:solidFill>
                      <a:srgbClr val="FF0000"/>
                    </a:solidFill>
                  </a:rPr>
                  <a:t>Government revenue, % of GDP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lv-LV"/>
          </a:p>
        </c:txPr>
        <c:crossAx val="2728321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'weoreptc.aspx-1'!$G$2:$G$28</c:f>
              <c:numCache>
                <c:formatCode>#,##0.00</c:formatCode>
                <c:ptCount val="27"/>
                <c:pt idx="0">
                  <c:v>48004.66</c:v>
                </c:pt>
                <c:pt idx="1">
                  <c:v>45046.936999999998</c:v>
                </c:pt>
                <c:pt idx="2">
                  <c:v>20326.698</c:v>
                </c:pt>
                <c:pt idx="3">
                  <c:v>22795.312000000002</c:v>
                </c:pt>
                <c:pt idx="4">
                  <c:v>34970.298999999999</c:v>
                </c:pt>
                <c:pt idx="5">
                  <c:v>33231.521999999997</c:v>
                </c:pt>
                <c:pt idx="6">
                  <c:v>47985.370999999999</c:v>
                </c:pt>
                <c:pt idx="7">
                  <c:v>29312.897000000001</c:v>
                </c:pt>
                <c:pt idx="8">
                  <c:v>42164.603999999999</c:v>
                </c:pt>
                <c:pt idx="9">
                  <c:v>42313.991999999998</c:v>
                </c:pt>
                <c:pt idx="10">
                  <c:v>48110.845999999998</c:v>
                </c:pt>
                <c:pt idx="11">
                  <c:v>26669.1</c:v>
                </c:pt>
                <c:pt idx="12">
                  <c:v>27481.793000000001</c:v>
                </c:pt>
                <c:pt idx="13">
                  <c:v>36833.093999999997</c:v>
                </c:pt>
                <c:pt idx="14">
                  <c:v>25709.805</c:v>
                </c:pt>
                <c:pt idx="15">
                  <c:v>29972.330999999998</c:v>
                </c:pt>
                <c:pt idx="16">
                  <c:v>39833.841</c:v>
                </c:pt>
                <c:pt idx="17">
                  <c:v>51049.02</c:v>
                </c:pt>
                <c:pt idx="18">
                  <c:v>27764.260999999999</c:v>
                </c:pt>
                <c:pt idx="19">
                  <c:v>28933.32</c:v>
                </c:pt>
                <c:pt idx="20">
                  <c:v>22347.88</c:v>
                </c:pt>
                <c:pt idx="21">
                  <c:v>31338.806</c:v>
                </c:pt>
                <c:pt idx="22">
                  <c:v>32084.866999999998</c:v>
                </c:pt>
                <c:pt idx="23">
                  <c:v>36415.964</c:v>
                </c:pt>
                <c:pt idx="24">
                  <c:v>49836.222000000002</c:v>
                </c:pt>
                <c:pt idx="25">
                  <c:v>42480.714999999997</c:v>
                </c:pt>
                <c:pt idx="26">
                  <c:v>57436.409</c:v>
                </c:pt>
              </c:numCache>
            </c:numRef>
          </c:xVal>
          <c:yVal>
            <c:numRef>
              <c:f>'weoreptc.aspx-1'!$H$2:$H$28</c:f>
              <c:numCache>
                <c:formatCode>General</c:formatCode>
                <c:ptCount val="27"/>
                <c:pt idx="0">
                  <c:v>49.622999999999998</c:v>
                </c:pt>
                <c:pt idx="1">
                  <c:v>51.018999999999998</c:v>
                </c:pt>
                <c:pt idx="2">
                  <c:v>35.421999999999997</c:v>
                </c:pt>
                <c:pt idx="3">
                  <c:v>45.529000000000003</c:v>
                </c:pt>
                <c:pt idx="4">
                  <c:v>38.655999999999999</c:v>
                </c:pt>
                <c:pt idx="5">
                  <c:v>40.856999999999999</c:v>
                </c:pt>
                <c:pt idx="6">
                  <c:v>51.103000000000002</c:v>
                </c:pt>
                <c:pt idx="7">
                  <c:v>40.67</c:v>
                </c:pt>
                <c:pt idx="8">
                  <c:v>54.212000000000003</c:v>
                </c:pt>
                <c:pt idx="9">
                  <c:v>53.21</c:v>
                </c:pt>
                <c:pt idx="10">
                  <c:v>45.054000000000002</c:v>
                </c:pt>
                <c:pt idx="11">
                  <c:v>50.296999999999997</c:v>
                </c:pt>
                <c:pt idx="12">
                  <c:v>45.805</c:v>
                </c:pt>
                <c:pt idx="13">
                  <c:v>47.173999999999999</c:v>
                </c:pt>
                <c:pt idx="14">
                  <c:v>36.253</c:v>
                </c:pt>
                <c:pt idx="15">
                  <c:v>34.332000000000001</c:v>
                </c:pt>
                <c:pt idx="16">
                  <c:v>38.069000000000003</c:v>
                </c:pt>
                <c:pt idx="17">
                  <c:v>43.762</c:v>
                </c:pt>
                <c:pt idx="18">
                  <c:v>39.332000000000001</c:v>
                </c:pt>
                <c:pt idx="19">
                  <c:v>43.475999999999999</c:v>
                </c:pt>
                <c:pt idx="20">
                  <c:v>29.08</c:v>
                </c:pt>
                <c:pt idx="21">
                  <c:v>39.661000000000001</c:v>
                </c:pt>
                <c:pt idx="22">
                  <c:v>39.805999999999997</c:v>
                </c:pt>
                <c:pt idx="23">
                  <c:v>38.087000000000003</c:v>
                </c:pt>
                <c:pt idx="24">
                  <c:v>48.860999999999997</c:v>
                </c:pt>
                <c:pt idx="25">
                  <c:v>36.29</c:v>
                </c:pt>
                <c:pt idx="26">
                  <c:v>30.866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829752"/>
        <c:axId val="272830536"/>
      </c:scatterChart>
      <c:valAx>
        <c:axId val="272829752"/>
        <c:scaling>
          <c:orientation val="minMax"/>
          <c:min val="10000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lv-LV"/>
          </a:p>
        </c:txPr>
        <c:crossAx val="272830536"/>
        <c:crosses val="autoZero"/>
        <c:crossBetween val="midCat"/>
      </c:valAx>
      <c:valAx>
        <c:axId val="272830536"/>
        <c:scaling>
          <c:orientation val="minMax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lv-LV"/>
          </a:p>
        </c:txPr>
        <c:crossAx val="272829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25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0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9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5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4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7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8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2102-7369-4F54-B707-9D8A7BDB5E1C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0312-7430-458D-9DCF-E024AAFC5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>
                <a:solidFill>
                  <a:srgbClr val="C00000"/>
                </a:solidFill>
              </a:rPr>
              <a:t/>
            </a:r>
            <a:br>
              <a:rPr lang="en-GB" sz="2200" b="1" dirty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Why tax? </a:t>
            </a:r>
            <a:r>
              <a:rPr lang="en-US" sz="2700" b="1" dirty="0" smtClean="0"/>
              <a:t>A 10-minute semi-academic explanation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GB" sz="2000" b="1" i="1" dirty="0" smtClean="0">
                <a:solidFill>
                  <a:srgbClr val="0070C0"/>
                </a:solidFill>
              </a:rPr>
              <a:t/>
            </a:r>
            <a:br>
              <a:rPr lang="en-GB" sz="2000" b="1" i="1" dirty="0" smtClean="0">
                <a:solidFill>
                  <a:srgbClr val="0070C0"/>
                </a:solidFill>
              </a:rPr>
            </a:br>
            <a:r>
              <a:rPr lang="en-GB" sz="1400" b="1" dirty="0" smtClean="0">
                <a:solidFill>
                  <a:srgbClr val="C00000"/>
                </a:solidFill>
              </a:rPr>
              <a:t>Riga 13 October 2017</a:t>
            </a:r>
            <a:r>
              <a:rPr lang="en-GB" sz="2800" b="1" dirty="0"/>
              <a:t/>
            </a:r>
            <a:br>
              <a:rPr lang="en-GB" sz="2800" b="1" dirty="0"/>
            </a:br>
            <a:endParaRPr lang="en-GB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en-GB" sz="2000" b="1" dirty="0"/>
          </a:p>
          <a:p>
            <a:r>
              <a:rPr lang="en-GB" sz="2000" b="1" dirty="0">
                <a:solidFill>
                  <a:schemeClr val="tx1"/>
                </a:solidFill>
              </a:rPr>
              <a:t>Morten Hansen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/>
            </a:r>
            <a:br>
              <a:rPr lang="en-GB" sz="2000" b="1" dirty="0">
                <a:solidFill>
                  <a:srgbClr val="C00000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Head of Economics Department, SSE Riga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>
                <a:solidFill>
                  <a:srgbClr val="0070C0"/>
                </a:solidFill>
              </a:rPr>
              <a:t>Member of the Fiscal Discipline Council of Latvia</a:t>
            </a:r>
          </a:p>
          <a:p>
            <a:endParaRPr lang="en-GB" sz="2000" b="1" dirty="0"/>
          </a:p>
          <a:p>
            <a:r>
              <a:rPr lang="en-GB" sz="1900" b="1" dirty="0">
                <a:solidFill>
                  <a:schemeClr val="tx1"/>
                </a:solidFill>
              </a:rPr>
              <a:t>morten.hansen@sseriga.edu</a:t>
            </a:r>
          </a:p>
        </p:txBody>
      </p:sp>
      <p:pic>
        <p:nvPicPr>
          <p:cNvPr id="4" name="Picture 2" descr="C:\Users\morten\AppData\Local\Temp\blue_SSERig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262"/>
            <a:ext cx="1656184" cy="19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7657"/>
            <a:ext cx="3924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 dirty="0">
                <a:solidFill>
                  <a:schemeClr val="tx1"/>
                </a:solidFill>
              </a:rPr>
              <a:t>Thank you for your attention!</a:t>
            </a:r>
            <a:br>
              <a:rPr lang="da-DK" sz="2800" b="1" dirty="0">
                <a:solidFill>
                  <a:schemeClr val="tx1"/>
                </a:solidFill>
              </a:rPr>
            </a:br>
            <a:r>
              <a:rPr lang="da-DK" sz="2400" b="1" dirty="0">
                <a:solidFill>
                  <a:srgbClr val="C00000"/>
                </a:solidFill>
              </a:rPr>
              <a:t>Questions and comments are welcome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4038600" cy="4419600"/>
          </a:xfrm>
        </p:spPr>
      </p:pic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z="2400" b="1" dirty="0">
              <a:latin typeface="Arial Narrow" pitchFamily="34" charset="0"/>
            </a:endParaRPr>
          </a:p>
          <a:p>
            <a:pPr algn="ctr">
              <a:buFontTx/>
              <a:buNone/>
            </a:pPr>
            <a:endParaRPr lang="en-GB" sz="2400" b="1" dirty="0"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en-GB" sz="2400" b="1" dirty="0">
                <a:solidFill>
                  <a:srgbClr val="0070C0"/>
                </a:solidFill>
              </a:rPr>
              <a:t>Stockholm School of</a:t>
            </a:r>
          </a:p>
          <a:p>
            <a:pPr algn="ctr">
              <a:buFontTx/>
              <a:buNone/>
            </a:pPr>
            <a:r>
              <a:rPr lang="en-GB" sz="2400" b="1" dirty="0">
                <a:solidFill>
                  <a:srgbClr val="0070C0"/>
                </a:solidFill>
              </a:rPr>
              <a:t> Economics in Riga</a:t>
            </a:r>
          </a:p>
          <a:p>
            <a:pPr algn="ctr">
              <a:buFontTx/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en-GB" sz="2000" b="1" i="1" dirty="0">
                <a:solidFill>
                  <a:schemeClr val="accent2">
                    <a:lumMod val="75000"/>
                  </a:schemeClr>
                </a:solidFill>
              </a:rPr>
              <a:t>Founded 1994</a:t>
            </a:r>
          </a:p>
        </p:txBody>
      </p:sp>
    </p:spTree>
    <p:extLst>
      <p:ext uri="{BB962C8B-B14F-4D97-AF65-F5344CB8AC3E}">
        <p14:creationId xmlns:p14="http://schemas.microsoft.com/office/powerpoint/2010/main" val="11635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0975"/>
            <a:ext cx="82200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C00000"/>
                </a:solidFill>
              </a:rPr>
              <a:t>Reasons for taxation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Provision of public goods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Correcting ‘wrong’ equilibria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Income redistribution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Addressing inequality issues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81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00B0F0"/>
                </a:solidFill>
              </a:rPr>
              <a:t>Where the market economy ‘fails’…..</a:t>
            </a:r>
            <a:endParaRPr lang="en-GB" sz="24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217182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65669"/>
            <a:ext cx="1945640" cy="23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25360"/>
            <a:ext cx="1490663" cy="22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030138"/>
            <a:ext cx="2324100" cy="151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Other concerns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/>
              <a:t>Income taxes that </a:t>
            </a:r>
            <a:r>
              <a:rPr lang="en-GB" sz="2400" b="1" dirty="0" smtClean="0">
                <a:solidFill>
                  <a:srgbClr val="00B0F0"/>
                </a:solidFill>
              </a:rPr>
              <a:t>maximize labour supply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/>
              <a:t>Taxes that limit </a:t>
            </a:r>
            <a:r>
              <a:rPr lang="en-GB" sz="2400" b="1" dirty="0"/>
              <a:t>the size of the </a:t>
            </a:r>
            <a:r>
              <a:rPr lang="en-GB" sz="2400" b="1" dirty="0">
                <a:solidFill>
                  <a:srgbClr val="FF0000"/>
                </a:solidFill>
              </a:rPr>
              <a:t>grey economy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b="1" dirty="0" smtClean="0"/>
              <a:t>Corporate taxes that </a:t>
            </a:r>
            <a:r>
              <a:rPr lang="en-GB" sz="2400" b="1" dirty="0" smtClean="0">
                <a:solidFill>
                  <a:srgbClr val="7030A0"/>
                </a:solidFill>
              </a:rPr>
              <a:t>stimulate investment and growth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28750"/>
            <a:ext cx="89249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Survey, </a:t>
            </a:r>
            <a:r>
              <a:rPr lang="en-GB" sz="2400" b="1" i="1" dirty="0" smtClean="0">
                <a:solidFill>
                  <a:srgbClr val="C00000"/>
                </a:solidFill>
              </a:rPr>
              <a:t>Latvia</a:t>
            </a:r>
            <a:r>
              <a:rPr lang="en-GB" b="1" dirty="0" smtClean="0"/>
              <a:t>, World Economic Forum’s Global Competitiveness Report 2017-18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2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Gini coefficient</a:t>
            </a:r>
            <a:r>
              <a:rPr lang="en-US" sz="2800" b="1" dirty="0" smtClean="0"/>
              <a:t>, EU28, 2015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7467600" y="16002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67600" y="16002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15200" y="1600200"/>
            <a:ext cx="152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116018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Baltic economies are quite unequal – by EU standards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GDP per capita (USD) against tax revenue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EU28 (minus Lux and Ireland)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4267200" y="35814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733800" y="3962400"/>
            <a:ext cx="2133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19600" y="4076700"/>
            <a:ext cx="1447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419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Latvia</a:t>
            </a:r>
          </a:p>
          <a:p>
            <a:r>
              <a:rPr lang="en-GB" dirty="0" smtClean="0"/>
              <a:t>Estonia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Lithuania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GDP per capita </a:t>
            </a:r>
            <a:r>
              <a:rPr lang="en-GB" sz="2800" b="1" dirty="0" smtClean="0">
                <a:solidFill>
                  <a:srgbClr val="C00000"/>
                </a:solidFill>
              </a:rPr>
              <a:t>(USD) against </a:t>
            </a:r>
            <a:r>
              <a:rPr lang="en-GB" sz="2800" b="1" dirty="0">
                <a:solidFill>
                  <a:srgbClr val="C00000"/>
                </a:solidFill>
              </a:rPr>
              <a:t>tax revenue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EU28 (minus Lux and Ireland</a:t>
            </a:r>
            <a:r>
              <a:rPr lang="en-GB" sz="2800" b="1" dirty="0" smtClean="0"/>
              <a:t>), adding </a:t>
            </a:r>
            <a:r>
              <a:rPr lang="en-GB" sz="2800" b="1" dirty="0" smtClean="0">
                <a:solidFill>
                  <a:srgbClr val="00B0F0"/>
                </a:solidFill>
              </a:rPr>
              <a:t>USA</a:t>
            </a:r>
            <a:endParaRPr lang="en-GB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4"/>
          <p:cNvSpPr/>
          <p:nvPr/>
        </p:nvSpPr>
        <p:spPr>
          <a:xfrm>
            <a:off x="7384211" y="1250830"/>
            <a:ext cx="788393" cy="3683479"/>
          </a:xfrm>
          <a:custGeom>
            <a:avLst/>
            <a:gdLst>
              <a:gd name="connsiteX0" fmla="*/ 0 w 788393"/>
              <a:gd name="connsiteY0" fmla="*/ 0 h 3683479"/>
              <a:gd name="connsiteX1" fmla="*/ 17253 w 788393"/>
              <a:gd name="connsiteY1" fmla="*/ 138023 h 3683479"/>
              <a:gd name="connsiteX2" fmla="*/ 34506 w 788393"/>
              <a:gd name="connsiteY2" fmla="*/ 163902 h 3683479"/>
              <a:gd name="connsiteX3" fmla="*/ 43132 w 788393"/>
              <a:gd name="connsiteY3" fmla="*/ 207034 h 3683479"/>
              <a:gd name="connsiteX4" fmla="*/ 60385 w 788393"/>
              <a:gd name="connsiteY4" fmla="*/ 232913 h 3683479"/>
              <a:gd name="connsiteX5" fmla="*/ 103517 w 788393"/>
              <a:gd name="connsiteY5" fmla="*/ 310551 h 3683479"/>
              <a:gd name="connsiteX6" fmla="*/ 129397 w 788393"/>
              <a:gd name="connsiteY6" fmla="*/ 379562 h 3683479"/>
              <a:gd name="connsiteX7" fmla="*/ 138023 w 788393"/>
              <a:gd name="connsiteY7" fmla="*/ 414068 h 3683479"/>
              <a:gd name="connsiteX8" fmla="*/ 181155 w 788393"/>
              <a:gd name="connsiteY8" fmla="*/ 517585 h 3683479"/>
              <a:gd name="connsiteX9" fmla="*/ 198408 w 788393"/>
              <a:gd name="connsiteY9" fmla="*/ 560717 h 3683479"/>
              <a:gd name="connsiteX10" fmla="*/ 215661 w 788393"/>
              <a:gd name="connsiteY10" fmla="*/ 629728 h 3683479"/>
              <a:gd name="connsiteX11" fmla="*/ 224287 w 788393"/>
              <a:gd name="connsiteY11" fmla="*/ 655608 h 3683479"/>
              <a:gd name="connsiteX12" fmla="*/ 232914 w 788393"/>
              <a:gd name="connsiteY12" fmla="*/ 707366 h 3683479"/>
              <a:gd name="connsiteX13" fmla="*/ 258793 w 788393"/>
              <a:gd name="connsiteY13" fmla="*/ 785004 h 3683479"/>
              <a:gd name="connsiteX14" fmla="*/ 267419 w 788393"/>
              <a:gd name="connsiteY14" fmla="*/ 810883 h 3683479"/>
              <a:gd name="connsiteX15" fmla="*/ 284672 w 788393"/>
              <a:gd name="connsiteY15" fmla="*/ 879895 h 3683479"/>
              <a:gd name="connsiteX16" fmla="*/ 301925 w 788393"/>
              <a:gd name="connsiteY16" fmla="*/ 957532 h 3683479"/>
              <a:gd name="connsiteX17" fmla="*/ 310551 w 788393"/>
              <a:gd name="connsiteY17" fmla="*/ 983412 h 3683479"/>
              <a:gd name="connsiteX18" fmla="*/ 336431 w 788393"/>
              <a:gd name="connsiteY18" fmla="*/ 1069676 h 3683479"/>
              <a:gd name="connsiteX19" fmla="*/ 353683 w 788393"/>
              <a:gd name="connsiteY19" fmla="*/ 1173193 h 3683479"/>
              <a:gd name="connsiteX20" fmla="*/ 362310 w 788393"/>
              <a:gd name="connsiteY20" fmla="*/ 1199072 h 3683479"/>
              <a:gd name="connsiteX21" fmla="*/ 379563 w 788393"/>
              <a:gd name="connsiteY21" fmla="*/ 1268083 h 3683479"/>
              <a:gd name="connsiteX22" fmla="*/ 396815 w 788393"/>
              <a:gd name="connsiteY22" fmla="*/ 1319842 h 3683479"/>
              <a:gd name="connsiteX23" fmla="*/ 405442 w 788393"/>
              <a:gd name="connsiteY23" fmla="*/ 1345721 h 3683479"/>
              <a:gd name="connsiteX24" fmla="*/ 422695 w 788393"/>
              <a:gd name="connsiteY24" fmla="*/ 1423359 h 3683479"/>
              <a:gd name="connsiteX25" fmla="*/ 431321 w 788393"/>
              <a:gd name="connsiteY25" fmla="*/ 1457864 h 3683479"/>
              <a:gd name="connsiteX26" fmla="*/ 448574 w 788393"/>
              <a:gd name="connsiteY26" fmla="*/ 1492370 h 3683479"/>
              <a:gd name="connsiteX27" fmla="*/ 465827 w 788393"/>
              <a:gd name="connsiteY27" fmla="*/ 1570008 h 3683479"/>
              <a:gd name="connsiteX28" fmla="*/ 483080 w 788393"/>
              <a:gd name="connsiteY28" fmla="*/ 1647645 h 3683479"/>
              <a:gd name="connsiteX29" fmla="*/ 491706 w 788393"/>
              <a:gd name="connsiteY29" fmla="*/ 1699404 h 3683479"/>
              <a:gd name="connsiteX30" fmla="*/ 500332 w 788393"/>
              <a:gd name="connsiteY30" fmla="*/ 1742536 h 3683479"/>
              <a:gd name="connsiteX31" fmla="*/ 508959 w 788393"/>
              <a:gd name="connsiteY31" fmla="*/ 1802921 h 3683479"/>
              <a:gd name="connsiteX32" fmla="*/ 534838 w 788393"/>
              <a:gd name="connsiteY32" fmla="*/ 1897812 h 3683479"/>
              <a:gd name="connsiteX33" fmla="*/ 543464 w 788393"/>
              <a:gd name="connsiteY33" fmla="*/ 1940944 h 3683479"/>
              <a:gd name="connsiteX34" fmla="*/ 569344 w 788393"/>
              <a:gd name="connsiteY34" fmla="*/ 2104845 h 3683479"/>
              <a:gd name="connsiteX35" fmla="*/ 586597 w 788393"/>
              <a:gd name="connsiteY35" fmla="*/ 2182483 h 3683479"/>
              <a:gd name="connsiteX36" fmla="*/ 595223 w 788393"/>
              <a:gd name="connsiteY36" fmla="*/ 2216989 h 3683479"/>
              <a:gd name="connsiteX37" fmla="*/ 603849 w 788393"/>
              <a:gd name="connsiteY37" fmla="*/ 2286000 h 3683479"/>
              <a:gd name="connsiteX38" fmla="*/ 612476 w 788393"/>
              <a:gd name="connsiteY38" fmla="*/ 2311879 h 3683479"/>
              <a:gd name="connsiteX39" fmla="*/ 629729 w 788393"/>
              <a:gd name="connsiteY39" fmla="*/ 2398144 h 3683479"/>
              <a:gd name="connsiteX40" fmla="*/ 638355 w 788393"/>
              <a:gd name="connsiteY40" fmla="*/ 2493034 h 3683479"/>
              <a:gd name="connsiteX41" fmla="*/ 655608 w 788393"/>
              <a:gd name="connsiteY41" fmla="*/ 2544793 h 3683479"/>
              <a:gd name="connsiteX42" fmla="*/ 664234 w 788393"/>
              <a:gd name="connsiteY42" fmla="*/ 2587925 h 3683479"/>
              <a:gd name="connsiteX43" fmla="*/ 690114 w 788393"/>
              <a:gd name="connsiteY43" fmla="*/ 2665562 h 3683479"/>
              <a:gd name="connsiteX44" fmla="*/ 698740 w 788393"/>
              <a:gd name="connsiteY44" fmla="*/ 2691442 h 3683479"/>
              <a:gd name="connsiteX45" fmla="*/ 715993 w 788393"/>
              <a:gd name="connsiteY45" fmla="*/ 2760453 h 3683479"/>
              <a:gd name="connsiteX46" fmla="*/ 733246 w 788393"/>
              <a:gd name="connsiteY46" fmla="*/ 2820838 h 3683479"/>
              <a:gd name="connsiteX47" fmla="*/ 741872 w 788393"/>
              <a:gd name="connsiteY47" fmla="*/ 2889849 h 3683479"/>
              <a:gd name="connsiteX48" fmla="*/ 750498 w 788393"/>
              <a:gd name="connsiteY48" fmla="*/ 2915728 h 3683479"/>
              <a:gd name="connsiteX49" fmla="*/ 767751 w 788393"/>
              <a:gd name="connsiteY49" fmla="*/ 3027872 h 3683479"/>
              <a:gd name="connsiteX50" fmla="*/ 776378 w 788393"/>
              <a:gd name="connsiteY50" fmla="*/ 3062378 h 3683479"/>
              <a:gd name="connsiteX51" fmla="*/ 785004 w 788393"/>
              <a:gd name="connsiteY51" fmla="*/ 3217653 h 3683479"/>
              <a:gd name="connsiteX52" fmla="*/ 767751 w 788393"/>
              <a:gd name="connsiteY52" fmla="*/ 3554083 h 3683479"/>
              <a:gd name="connsiteX53" fmla="*/ 759125 w 788393"/>
              <a:gd name="connsiteY53" fmla="*/ 3579962 h 3683479"/>
              <a:gd name="connsiteX54" fmla="*/ 741872 w 788393"/>
              <a:gd name="connsiteY54" fmla="*/ 3605842 h 3683479"/>
              <a:gd name="connsiteX55" fmla="*/ 733246 w 788393"/>
              <a:gd name="connsiteY55" fmla="*/ 3631721 h 3683479"/>
              <a:gd name="connsiteX56" fmla="*/ 646981 w 788393"/>
              <a:gd name="connsiteY56" fmla="*/ 3674853 h 3683479"/>
              <a:gd name="connsiteX57" fmla="*/ 621102 w 788393"/>
              <a:gd name="connsiteY57" fmla="*/ 3683479 h 3683479"/>
              <a:gd name="connsiteX58" fmla="*/ 172529 w 788393"/>
              <a:gd name="connsiteY58" fmla="*/ 3674853 h 3683479"/>
              <a:gd name="connsiteX59" fmla="*/ 146649 w 788393"/>
              <a:gd name="connsiteY59" fmla="*/ 3648974 h 3683479"/>
              <a:gd name="connsiteX60" fmla="*/ 138023 w 788393"/>
              <a:gd name="connsiteY60" fmla="*/ 3597215 h 3683479"/>
              <a:gd name="connsiteX61" fmla="*/ 163902 w 788393"/>
              <a:gd name="connsiteY61" fmla="*/ 3407434 h 3683479"/>
              <a:gd name="connsiteX62" fmla="*/ 172529 w 788393"/>
              <a:gd name="connsiteY62" fmla="*/ 3372928 h 3683479"/>
              <a:gd name="connsiteX63" fmla="*/ 224287 w 788393"/>
              <a:gd name="connsiteY63" fmla="*/ 3312544 h 3683479"/>
              <a:gd name="connsiteX64" fmla="*/ 276046 w 788393"/>
              <a:gd name="connsiteY64" fmla="*/ 3260785 h 3683479"/>
              <a:gd name="connsiteX65" fmla="*/ 319178 w 788393"/>
              <a:gd name="connsiteY65" fmla="*/ 3226279 h 3683479"/>
              <a:gd name="connsiteX66" fmla="*/ 345057 w 788393"/>
              <a:gd name="connsiteY66" fmla="*/ 3200400 h 3683479"/>
              <a:gd name="connsiteX67" fmla="*/ 405442 w 788393"/>
              <a:gd name="connsiteY67" fmla="*/ 3183147 h 3683479"/>
              <a:gd name="connsiteX68" fmla="*/ 457200 w 788393"/>
              <a:gd name="connsiteY68" fmla="*/ 3200400 h 3683479"/>
              <a:gd name="connsiteX69" fmla="*/ 483080 w 788393"/>
              <a:gd name="connsiteY69" fmla="*/ 3209027 h 3683479"/>
              <a:gd name="connsiteX70" fmla="*/ 517585 w 788393"/>
              <a:gd name="connsiteY70" fmla="*/ 3226279 h 3683479"/>
              <a:gd name="connsiteX71" fmla="*/ 569344 w 788393"/>
              <a:gd name="connsiteY71" fmla="*/ 3243532 h 3683479"/>
              <a:gd name="connsiteX72" fmla="*/ 612476 w 788393"/>
              <a:gd name="connsiteY72" fmla="*/ 3295291 h 3683479"/>
              <a:gd name="connsiteX73" fmla="*/ 638355 w 788393"/>
              <a:gd name="connsiteY73" fmla="*/ 3303917 h 3683479"/>
              <a:gd name="connsiteX74" fmla="*/ 655608 w 788393"/>
              <a:gd name="connsiteY74" fmla="*/ 3355676 h 3683479"/>
              <a:gd name="connsiteX75" fmla="*/ 664234 w 788393"/>
              <a:gd name="connsiteY75" fmla="*/ 3381555 h 3683479"/>
              <a:gd name="connsiteX76" fmla="*/ 655608 w 788393"/>
              <a:gd name="connsiteY76" fmla="*/ 3519578 h 3683479"/>
              <a:gd name="connsiteX77" fmla="*/ 638355 w 788393"/>
              <a:gd name="connsiteY77" fmla="*/ 3545457 h 36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88393" h="3683479">
                <a:moveTo>
                  <a:pt x="0" y="0"/>
                </a:moveTo>
                <a:cubicBezTo>
                  <a:pt x="671" y="6042"/>
                  <a:pt x="12910" y="123548"/>
                  <a:pt x="17253" y="138023"/>
                </a:cubicBezTo>
                <a:cubicBezTo>
                  <a:pt x="20232" y="147953"/>
                  <a:pt x="28755" y="155276"/>
                  <a:pt x="34506" y="163902"/>
                </a:cubicBezTo>
                <a:cubicBezTo>
                  <a:pt x="37381" y="178279"/>
                  <a:pt x="37984" y="193306"/>
                  <a:pt x="43132" y="207034"/>
                </a:cubicBezTo>
                <a:cubicBezTo>
                  <a:pt x="46772" y="216742"/>
                  <a:pt x="55748" y="223640"/>
                  <a:pt x="60385" y="232913"/>
                </a:cubicBezTo>
                <a:cubicBezTo>
                  <a:pt x="99924" y="311989"/>
                  <a:pt x="52613" y="242678"/>
                  <a:pt x="103517" y="310551"/>
                </a:cubicBezTo>
                <a:cubicBezTo>
                  <a:pt x="125664" y="399133"/>
                  <a:pt x="95561" y="289332"/>
                  <a:pt x="129397" y="379562"/>
                </a:cubicBezTo>
                <a:cubicBezTo>
                  <a:pt x="133560" y="390663"/>
                  <a:pt x="133860" y="402967"/>
                  <a:pt x="138023" y="414068"/>
                </a:cubicBezTo>
                <a:cubicBezTo>
                  <a:pt x="151148" y="449069"/>
                  <a:pt x="166922" y="483019"/>
                  <a:pt x="181155" y="517585"/>
                </a:cubicBezTo>
                <a:cubicBezTo>
                  <a:pt x="187051" y="531904"/>
                  <a:pt x="194652" y="545694"/>
                  <a:pt x="198408" y="560717"/>
                </a:cubicBezTo>
                <a:cubicBezTo>
                  <a:pt x="204159" y="583721"/>
                  <a:pt x="208163" y="607233"/>
                  <a:pt x="215661" y="629728"/>
                </a:cubicBezTo>
                <a:cubicBezTo>
                  <a:pt x="218536" y="638355"/>
                  <a:pt x="222314" y="646731"/>
                  <a:pt x="224287" y="655608"/>
                </a:cubicBezTo>
                <a:cubicBezTo>
                  <a:pt x="228081" y="672682"/>
                  <a:pt x="228672" y="690398"/>
                  <a:pt x="232914" y="707366"/>
                </a:cubicBezTo>
                <a:cubicBezTo>
                  <a:pt x="232924" y="707405"/>
                  <a:pt x="254473" y="772045"/>
                  <a:pt x="258793" y="785004"/>
                </a:cubicBezTo>
                <a:cubicBezTo>
                  <a:pt x="261668" y="793630"/>
                  <a:pt x="265214" y="802062"/>
                  <a:pt x="267419" y="810883"/>
                </a:cubicBezTo>
                <a:cubicBezTo>
                  <a:pt x="273170" y="833887"/>
                  <a:pt x="280022" y="856643"/>
                  <a:pt x="284672" y="879895"/>
                </a:cubicBezTo>
                <a:cubicBezTo>
                  <a:pt x="290605" y="909560"/>
                  <a:pt x="293799" y="929093"/>
                  <a:pt x="301925" y="957532"/>
                </a:cubicBezTo>
                <a:cubicBezTo>
                  <a:pt x="304423" y="966275"/>
                  <a:pt x="308053" y="974669"/>
                  <a:pt x="310551" y="983412"/>
                </a:cubicBezTo>
                <a:cubicBezTo>
                  <a:pt x="336620" y="1074652"/>
                  <a:pt x="295440" y="946704"/>
                  <a:pt x="336431" y="1069676"/>
                </a:cubicBezTo>
                <a:cubicBezTo>
                  <a:pt x="342182" y="1104182"/>
                  <a:pt x="342620" y="1140007"/>
                  <a:pt x="353683" y="1173193"/>
                </a:cubicBezTo>
                <a:cubicBezTo>
                  <a:pt x="356559" y="1181819"/>
                  <a:pt x="359917" y="1190299"/>
                  <a:pt x="362310" y="1199072"/>
                </a:cubicBezTo>
                <a:cubicBezTo>
                  <a:pt x="368549" y="1221948"/>
                  <a:pt x="372065" y="1245588"/>
                  <a:pt x="379563" y="1268083"/>
                </a:cubicBezTo>
                <a:lnTo>
                  <a:pt x="396815" y="1319842"/>
                </a:lnTo>
                <a:cubicBezTo>
                  <a:pt x="399690" y="1328468"/>
                  <a:pt x="403237" y="1336899"/>
                  <a:pt x="405442" y="1345721"/>
                </a:cubicBezTo>
                <a:cubicBezTo>
                  <a:pt x="426481" y="1429882"/>
                  <a:pt x="400789" y="1324784"/>
                  <a:pt x="422695" y="1423359"/>
                </a:cubicBezTo>
                <a:cubicBezTo>
                  <a:pt x="425267" y="1434932"/>
                  <a:pt x="427158" y="1446763"/>
                  <a:pt x="431321" y="1457864"/>
                </a:cubicBezTo>
                <a:cubicBezTo>
                  <a:pt x="435836" y="1469905"/>
                  <a:pt x="442823" y="1480868"/>
                  <a:pt x="448574" y="1492370"/>
                </a:cubicBezTo>
                <a:cubicBezTo>
                  <a:pt x="469613" y="1576531"/>
                  <a:pt x="443921" y="1471433"/>
                  <a:pt x="465827" y="1570008"/>
                </a:cubicBezTo>
                <a:cubicBezTo>
                  <a:pt x="479667" y="1632285"/>
                  <a:pt x="470078" y="1576133"/>
                  <a:pt x="483080" y="1647645"/>
                </a:cubicBezTo>
                <a:cubicBezTo>
                  <a:pt x="486209" y="1664854"/>
                  <a:pt x="488577" y="1682195"/>
                  <a:pt x="491706" y="1699404"/>
                </a:cubicBezTo>
                <a:cubicBezTo>
                  <a:pt x="494329" y="1713830"/>
                  <a:pt x="497922" y="1728073"/>
                  <a:pt x="500332" y="1742536"/>
                </a:cubicBezTo>
                <a:cubicBezTo>
                  <a:pt x="503675" y="1762592"/>
                  <a:pt x="505322" y="1782916"/>
                  <a:pt x="508959" y="1802921"/>
                </a:cubicBezTo>
                <a:cubicBezTo>
                  <a:pt x="512833" y="1824230"/>
                  <a:pt x="531682" y="1885187"/>
                  <a:pt x="534838" y="1897812"/>
                </a:cubicBezTo>
                <a:cubicBezTo>
                  <a:pt x="538394" y="1912036"/>
                  <a:pt x="541054" y="1926481"/>
                  <a:pt x="543464" y="1940944"/>
                </a:cubicBezTo>
                <a:cubicBezTo>
                  <a:pt x="549591" y="1977704"/>
                  <a:pt x="561562" y="2081498"/>
                  <a:pt x="569344" y="2104845"/>
                </a:cubicBezTo>
                <a:cubicBezTo>
                  <a:pt x="586131" y="2155210"/>
                  <a:pt x="571415" y="2106575"/>
                  <a:pt x="586597" y="2182483"/>
                </a:cubicBezTo>
                <a:cubicBezTo>
                  <a:pt x="588922" y="2194109"/>
                  <a:pt x="593274" y="2205294"/>
                  <a:pt x="595223" y="2216989"/>
                </a:cubicBezTo>
                <a:cubicBezTo>
                  <a:pt x="599034" y="2239856"/>
                  <a:pt x="599702" y="2263191"/>
                  <a:pt x="603849" y="2286000"/>
                </a:cubicBezTo>
                <a:cubicBezTo>
                  <a:pt x="605476" y="2294946"/>
                  <a:pt x="610431" y="2303019"/>
                  <a:pt x="612476" y="2311879"/>
                </a:cubicBezTo>
                <a:cubicBezTo>
                  <a:pt x="619070" y="2340452"/>
                  <a:pt x="629729" y="2398144"/>
                  <a:pt x="629729" y="2398144"/>
                </a:cubicBezTo>
                <a:cubicBezTo>
                  <a:pt x="632604" y="2429774"/>
                  <a:pt x="632836" y="2461757"/>
                  <a:pt x="638355" y="2493034"/>
                </a:cubicBezTo>
                <a:cubicBezTo>
                  <a:pt x="641515" y="2510944"/>
                  <a:pt x="652042" y="2526960"/>
                  <a:pt x="655608" y="2544793"/>
                </a:cubicBezTo>
                <a:cubicBezTo>
                  <a:pt x="658483" y="2559170"/>
                  <a:pt x="660376" y="2573780"/>
                  <a:pt x="664234" y="2587925"/>
                </a:cubicBezTo>
                <a:cubicBezTo>
                  <a:pt x="664242" y="2587955"/>
                  <a:pt x="685796" y="2652608"/>
                  <a:pt x="690114" y="2665562"/>
                </a:cubicBezTo>
                <a:cubicBezTo>
                  <a:pt x="692990" y="2674189"/>
                  <a:pt x="696535" y="2682620"/>
                  <a:pt x="698740" y="2691442"/>
                </a:cubicBezTo>
                <a:cubicBezTo>
                  <a:pt x="704491" y="2714446"/>
                  <a:pt x="708495" y="2737958"/>
                  <a:pt x="715993" y="2760453"/>
                </a:cubicBezTo>
                <a:cubicBezTo>
                  <a:pt x="728368" y="2797580"/>
                  <a:pt x="722414" y="2777511"/>
                  <a:pt x="733246" y="2820838"/>
                </a:cubicBezTo>
                <a:cubicBezTo>
                  <a:pt x="736121" y="2843842"/>
                  <a:pt x="737725" y="2867040"/>
                  <a:pt x="741872" y="2889849"/>
                </a:cubicBezTo>
                <a:cubicBezTo>
                  <a:pt x="743499" y="2898795"/>
                  <a:pt x="748525" y="2906852"/>
                  <a:pt x="750498" y="2915728"/>
                </a:cubicBezTo>
                <a:cubicBezTo>
                  <a:pt x="758843" y="2953280"/>
                  <a:pt x="760865" y="2990002"/>
                  <a:pt x="767751" y="3027872"/>
                </a:cubicBezTo>
                <a:cubicBezTo>
                  <a:pt x="769872" y="3039537"/>
                  <a:pt x="773502" y="3050876"/>
                  <a:pt x="776378" y="3062378"/>
                </a:cubicBezTo>
                <a:cubicBezTo>
                  <a:pt x="779253" y="3114136"/>
                  <a:pt x="785004" y="3165815"/>
                  <a:pt x="785004" y="3217653"/>
                </a:cubicBezTo>
                <a:cubicBezTo>
                  <a:pt x="785004" y="3359799"/>
                  <a:pt x="799744" y="3442112"/>
                  <a:pt x="767751" y="3554083"/>
                </a:cubicBezTo>
                <a:cubicBezTo>
                  <a:pt x="765253" y="3562826"/>
                  <a:pt x="763191" y="3571829"/>
                  <a:pt x="759125" y="3579962"/>
                </a:cubicBezTo>
                <a:cubicBezTo>
                  <a:pt x="754488" y="3589235"/>
                  <a:pt x="747623" y="3597215"/>
                  <a:pt x="741872" y="3605842"/>
                </a:cubicBezTo>
                <a:cubicBezTo>
                  <a:pt x="738997" y="3614468"/>
                  <a:pt x="739067" y="3624736"/>
                  <a:pt x="733246" y="3631721"/>
                </a:cubicBezTo>
                <a:cubicBezTo>
                  <a:pt x="709663" y="3660021"/>
                  <a:pt x="680160" y="3663793"/>
                  <a:pt x="646981" y="3674853"/>
                </a:cubicBezTo>
                <a:lnTo>
                  <a:pt x="621102" y="3683479"/>
                </a:lnTo>
                <a:cubicBezTo>
                  <a:pt x="471578" y="3680604"/>
                  <a:pt x="321687" y="3685701"/>
                  <a:pt x="172529" y="3674853"/>
                </a:cubicBezTo>
                <a:cubicBezTo>
                  <a:pt x="160361" y="3673968"/>
                  <a:pt x="151604" y="3660122"/>
                  <a:pt x="146649" y="3648974"/>
                </a:cubicBezTo>
                <a:cubicBezTo>
                  <a:pt x="139545" y="3632991"/>
                  <a:pt x="140898" y="3614468"/>
                  <a:pt x="138023" y="3597215"/>
                </a:cubicBezTo>
                <a:cubicBezTo>
                  <a:pt x="148338" y="3452797"/>
                  <a:pt x="136860" y="3515597"/>
                  <a:pt x="163902" y="3407434"/>
                </a:cubicBezTo>
                <a:cubicBezTo>
                  <a:pt x="166778" y="3395932"/>
                  <a:pt x="165415" y="3382413"/>
                  <a:pt x="172529" y="3372928"/>
                </a:cubicBezTo>
                <a:cubicBezTo>
                  <a:pt x="248217" y="3272012"/>
                  <a:pt x="152188" y="3396660"/>
                  <a:pt x="224287" y="3312544"/>
                </a:cubicBezTo>
                <a:cubicBezTo>
                  <a:pt x="267087" y="3262610"/>
                  <a:pt x="230487" y="3291157"/>
                  <a:pt x="276046" y="3260785"/>
                </a:cubicBezTo>
                <a:cubicBezTo>
                  <a:pt x="314628" y="3202910"/>
                  <a:pt x="269178" y="3259612"/>
                  <a:pt x="319178" y="3226279"/>
                </a:cubicBezTo>
                <a:cubicBezTo>
                  <a:pt x="329329" y="3219512"/>
                  <a:pt x="334906" y="3207167"/>
                  <a:pt x="345057" y="3200400"/>
                </a:cubicBezTo>
                <a:cubicBezTo>
                  <a:pt x="352480" y="3195451"/>
                  <a:pt x="400844" y="3184297"/>
                  <a:pt x="405442" y="3183147"/>
                </a:cubicBezTo>
                <a:lnTo>
                  <a:pt x="457200" y="3200400"/>
                </a:lnTo>
                <a:cubicBezTo>
                  <a:pt x="465827" y="3203276"/>
                  <a:pt x="474947" y="3204960"/>
                  <a:pt x="483080" y="3209027"/>
                </a:cubicBezTo>
                <a:cubicBezTo>
                  <a:pt x="494582" y="3214778"/>
                  <a:pt x="505646" y="3221503"/>
                  <a:pt x="517585" y="3226279"/>
                </a:cubicBezTo>
                <a:cubicBezTo>
                  <a:pt x="534471" y="3233033"/>
                  <a:pt x="569344" y="3243532"/>
                  <a:pt x="569344" y="3243532"/>
                </a:cubicBezTo>
                <a:cubicBezTo>
                  <a:pt x="582075" y="3262628"/>
                  <a:pt x="592550" y="3282007"/>
                  <a:pt x="612476" y="3295291"/>
                </a:cubicBezTo>
                <a:cubicBezTo>
                  <a:pt x="620042" y="3300335"/>
                  <a:pt x="629729" y="3301042"/>
                  <a:pt x="638355" y="3303917"/>
                </a:cubicBezTo>
                <a:lnTo>
                  <a:pt x="655608" y="3355676"/>
                </a:lnTo>
                <a:lnTo>
                  <a:pt x="664234" y="3381555"/>
                </a:lnTo>
                <a:cubicBezTo>
                  <a:pt x="661359" y="3427563"/>
                  <a:pt x="662797" y="3474045"/>
                  <a:pt x="655608" y="3519578"/>
                </a:cubicBezTo>
                <a:cubicBezTo>
                  <a:pt x="653991" y="3529819"/>
                  <a:pt x="638355" y="3545457"/>
                  <a:pt x="638355" y="3545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Brief conclusions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7030A0"/>
                </a:solidFill>
              </a:rPr>
              <a:t>No ‘ideal’ level of inequality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 smtClean="0"/>
              <a:t>No ‘ideal’ size of taxes to GDP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C00000"/>
                </a:solidFill>
              </a:rPr>
              <a:t>Some Latvian taxes are counterproductive (social taxes)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4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00B0F0"/>
                </a:solidFill>
              </a:rPr>
              <a:t>But the size of taxes etc. – a question of politics/values/beliefs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161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Office Theme</vt:lpstr>
      <vt:lpstr>  Why tax? A 10-minute semi-academic explanation  Riga 13 October 2017 </vt:lpstr>
      <vt:lpstr>PowerPoint Presentation</vt:lpstr>
      <vt:lpstr>Reasons for taxation</vt:lpstr>
      <vt:lpstr>Other concerns</vt:lpstr>
      <vt:lpstr>PowerPoint Presentation</vt:lpstr>
      <vt:lpstr>Gini coefficient, EU28, 2015</vt:lpstr>
      <vt:lpstr>GDP per capita (USD) against tax revenue EU28 (minus Lux and Ireland)</vt:lpstr>
      <vt:lpstr>GDP per capita (USD) against tax revenue EU28 (minus Lux and Ireland), adding USA</vt:lpstr>
      <vt:lpstr>Brief conclusions</vt:lpstr>
      <vt:lpstr>Thank you for your attention! Questions and comments are welcome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 Title &gt;  … still missing but will not contain the word “neoliberal”…  Riga 15 October 2016</dc:title>
  <dc:creator>Morten</dc:creator>
  <cp:lastModifiedBy>Ilze Kreslina</cp:lastModifiedBy>
  <cp:revision>30</cp:revision>
  <dcterms:created xsi:type="dcterms:W3CDTF">2016-10-12T17:43:01Z</dcterms:created>
  <dcterms:modified xsi:type="dcterms:W3CDTF">2017-10-12T20:29:25Z</dcterms:modified>
</cp:coreProperties>
</file>