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300" r:id="rId2"/>
    <p:sldId id="279" r:id="rId3"/>
    <p:sldId id="280" r:id="rId4"/>
    <p:sldId id="281" r:id="rId5"/>
    <p:sldId id="298" r:id="rId6"/>
    <p:sldId id="299" r:id="rId7"/>
    <p:sldId id="282" r:id="rId8"/>
    <p:sldId id="286" r:id="rId9"/>
    <p:sldId id="287" r:id="rId10"/>
    <p:sldId id="288" r:id="rId11"/>
    <p:sldId id="289" r:id="rId12"/>
    <p:sldId id="291" r:id="rId13"/>
    <p:sldId id="292" r:id="rId14"/>
    <p:sldId id="293" r:id="rId15"/>
    <p:sldId id="294" r:id="rId16"/>
    <p:sldId id="295" r:id="rId17"/>
    <p:sldId id="257" r:id="rId18"/>
    <p:sldId id="256" r:id="rId19"/>
    <p:sldId id="274" r:id="rId20"/>
    <p:sldId id="267" r:id="rId21"/>
    <p:sldId id="276" r:id="rId22"/>
    <p:sldId id="278" r:id="rId23"/>
    <p:sldId id="263" r:id="rId24"/>
    <p:sldId id="258" r:id="rId25"/>
    <p:sldId id="264" r:id="rId26"/>
    <p:sldId id="265" r:id="rId27"/>
    <p:sldId id="266" r:id="rId28"/>
    <p:sldId id="261" r:id="rId29"/>
    <p:sldId id="271" r:id="rId30"/>
    <p:sldId id="272" r:id="rId31"/>
    <p:sldId id="275" r:id="rId32"/>
    <p:sldId id="259" r:id="rId33"/>
    <p:sldId id="260" r:id="rId34"/>
    <p:sldId id="301" r:id="rId35"/>
    <p:sldId id="269" r:id="rId36"/>
  </p:sldIdLst>
  <p:sldSz cx="9144000" cy="5143500" type="screen16x9"/>
  <p:notesSz cx="9926638" cy="6797675"/>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72957" autoAdjust="0"/>
  </p:normalViewPr>
  <p:slideViewPr>
    <p:cSldViewPr>
      <p:cViewPr varScale="1">
        <p:scale>
          <a:sx n="71" d="100"/>
          <a:sy n="71" d="100"/>
        </p:scale>
        <p:origin x="1374"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Varis\Desktops$\Inese.Sirava\Desktop\Direktora%20brokast&#299;m\Statistika_SE_CH_NO_IR.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Varis\Desktops$\Inese.Sirava\Desktop\Direktora%20brokast&#299;m\Statistika_SE_CH_NO_I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Varis\Desktops$\Inese.Sirava\Desktop\Direktora%20brokast&#299;m\Statistika_SE_CH_NO_I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Varis\Desktops$\Inese.Sirava\Desktop\Direktora%20brokast&#299;m\Statistika_SE_CH_NO_I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lv-LV"/>
              <a:t>Sweden</a:t>
            </a:r>
          </a:p>
        </c:rich>
      </c:tx>
      <c:overlay val="0"/>
      <c:spPr>
        <a:noFill/>
        <a:ln>
          <a:noFill/>
        </a:ln>
        <a:effectLst/>
      </c:spPr>
    </c:title>
    <c:autoTitleDeleted val="0"/>
    <c:plotArea>
      <c:layout/>
      <c:barChart>
        <c:barDir val="col"/>
        <c:grouping val="clustered"/>
        <c:varyColors val="0"/>
        <c:ser>
          <c:idx val="0"/>
          <c:order val="0"/>
          <c:tx>
            <c:strRef>
              <c:f>Zviedrija!$B$5</c:f>
              <c:strCache>
                <c:ptCount val="1"/>
                <c:pt idx="0">
                  <c:v>Arrivals</c:v>
                </c:pt>
              </c:strCache>
            </c:strRef>
          </c:tx>
          <c:spPr>
            <a:solidFill>
              <a:schemeClr val="accent5">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Zviedrija!$C$4:$J$4</c:f>
              <c:strCache>
                <c:ptCount val="8"/>
                <c:pt idx="0">
                  <c:v>2011</c:v>
                </c:pt>
                <c:pt idx="1">
                  <c:v>2012</c:v>
                </c:pt>
                <c:pt idx="2">
                  <c:v>2013</c:v>
                </c:pt>
                <c:pt idx="3">
                  <c:v>2014</c:v>
                </c:pt>
                <c:pt idx="4">
                  <c:v>2015</c:v>
                </c:pt>
                <c:pt idx="5">
                  <c:v>2016</c:v>
                </c:pt>
                <c:pt idx="7">
                  <c:v>2017 
(1.-3.cet.)</c:v>
                </c:pt>
              </c:strCache>
            </c:strRef>
          </c:cat>
          <c:val>
            <c:numRef>
              <c:f>Zviedrija!$C$5:$J$5</c:f>
              <c:numCache>
                <c:formatCode>#,##0</c:formatCode>
                <c:ptCount val="8"/>
                <c:pt idx="0">
                  <c:v>63135</c:v>
                </c:pt>
                <c:pt idx="1">
                  <c:v>51458</c:v>
                </c:pt>
                <c:pt idx="2">
                  <c:v>55799</c:v>
                </c:pt>
                <c:pt idx="3">
                  <c:v>62794</c:v>
                </c:pt>
                <c:pt idx="4">
                  <c:v>70550</c:v>
                </c:pt>
                <c:pt idx="5">
                  <c:v>68039</c:v>
                </c:pt>
                <c:pt idx="7">
                  <c:v>60866</c:v>
                </c:pt>
              </c:numCache>
            </c:numRef>
          </c:val>
        </c:ser>
        <c:ser>
          <c:idx val="1"/>
          <c:order val="1"/>
          <c:tx>
            <c:strRef>
              <c:f>Zviedrija!$B$6</c:f>
              <c:strCache>
                <c:ptCount val="1"/>
                <c:pt idx="0">
                  <c:v>Nights</c:v>
                </c:pt>
              </c:strCache>
            </c:strRef>
          </c:tx>
          <c:spPr>
            <a:solidFill>
              <a:schemeClr val="accent5">
                <a:tint val="77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Zviedrija!$C$4:$J$4</c:f>
              <c:strCache>
                <c:ptCount val="8"/>
                <c:pt idx="0">
                  <c:v>2011</c:v>
                </c:pt>
                <c:pt idx="1">
                  <c:v>2012</c:v>
                </c:pt>
                <c:pt idx="2">
                  <c:v>2013</c:v>
                </c:pt>
                <c:pt idx="3">
                  <c:v>2014</c:v>
                </c:pt>
                <c:pt idx="4">
                  <c:v>2015</c:v>
                </c:pt>
                <c:pt idx="5">
                  <c:v>2016</c:v>
                </c:pt>
                <c:pt idx="7">
                  <c:v>2017 
(1.-3.cet.)</c:v>
                </c:pt>
              </c:strCache>
            </c:strRef>
          </c:cat>
          <c:val>
            <c:numRef>
              <c:f>Zviedrija!$C$6:$J$6</c:f>
              <c:numCache>
                <c:formatCode>#,##0</c:formatCode>
                <c:ptCount val="8"/>
                <c:pt idx="0">
                  <c:v>111434</c:v>
                </c:pt>
                <c:pt idx="1">
                  <c:v>102058</c:v>
                </c:pt>
                <c:pt idx="2">
                  <c:v>104465</c:v>
                </c:pt>
                <c:pt idx="3">
                  <c:v>101940</c:v>
                </c:pt>
                <c:pt idx="4">
                  <c:v>118967</c:v>
                </c:pt>
                <c:pt idx="5">
                  <c:v>114667</c:v>
                </c:pt>
                <c:pt idx="7">
                  <c:v>118825</c:v>
                </c:pt>
              </c:numCache>
            </c:numRef>
          </c:val>
        </c:ser>
        <c:dLbls>
          <c:dLblPos val="inEnd"/>
          <c:showLegendKey val="0"/>
          <c:showVal val="1"/>
          <c:showCatName val="0"/>
          <c:showSerName val="0"/>
          <c:showPercent val="0"/>
          <c:showBubbleSize val="0"/>
        </c:dLbls>
        <c:gapWidth val="65"/>
        <c:axId val="276013832"/>
        <c:axId val="276012656"/>
      </c:barChart>
      <c:catAx>
        <c:axId val="2760138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v-LV"/>
          </a:p>
        </c:txPr>
        <c:crossAx val="276012656"/>
        <c:crosses val="autoZero"/>
        <c:auto val="1"/>
        <c:lblAlgn val="ctr"/>
        <c:lblOffset val="100"/>
        <c:noMultiLvlLbl val="0"/>
      </c:catAx>
      <c:valAx>
        <c:axId val="27601265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7601383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v-LV"/>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lv-LV"/>
              <a:t>Norway</a:t>
            </a:r>
          </a:p>
        </c:rich>
      </c:tx>
      <c:overlay val="0"/>
      <c:spPr>
        <a:noFill/>
        <a:ln>
          <a:noFill/>
        </a:ln>
        <a:effectLst/>
      </c:spPr>
    </c:title>
    <c:autoTitleDeleted val="0"/>
    <c:plotArea>
      <c:layout/>
      <c:barChart>
        <c:barDir val="col"/>
        <c:grouping val="clustered"/>
        <c:varyColors val="0"/>
        <c:ser>
          <c:idx val="0"/>
          <c:order val="0"/>
          <c:tx>
            <c:strRef>
              <c:f>Norvēģija!$C$6</c:f>
              <c:strCache>
                <c:ptCount val="1"/>
                <c:pt idx="0">
                  <c:v>Arrivals</c:v>
                </c:pt>
              </c:strCache>
            </c:strRef>
          </c:tx>
          <c:spPr>
            <a:solidFill>
              <a:schemeClr val="accent5">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Norvēģija!$D$5:$K$5</c:f>
              <c:strCache>
                <c:ptCount val="8"/>
                <c:pt idx="0">
                  <c:v>2011</c:v>
                </c:pt>
                <c:pt idx="1">
                  <c:v>2012</c:v>
                </c:pt>
                <c:pt idx="2">
                  <c:v>2013</c:v>
                </c:pt>
                <c:pt idx="3">
                  <c:v>2014</c:v>
                </c:pt>
                <c:pt idx="4">
                  <c:v>2015</c:v>
                </c:pt>
                <c:pt idx="5">
                  <c:v>2016</c:v>
                </c:pt>
                <c:pt idx="7">
                  <c:v>2017 
(1-3.cet)</c:v>
                </c:pt>
              </c:strCache>
            </c:strRef>
          </c:cat>
          <c:val>
            <c:numRef>
              <c:f>Norvēģija!$D$6:$K$6</c:f>
              <c:numCache>
                <c:formatCode>#,##0</c:formatCode>
                <c:ptCount val="8"/>
                <c:pt idx="0">
                  <c:v>72309</c:v>
                </c:pt>
                <c:pt idx="1">
                  <c:v>67643</c:v>
                </c:pt>
                <c:pt idx="2">
                  <c:v>66160</c:v>
                </c:pt>
                <c:pt idx="3">
                  <c:v>71014</c:v>
                </c:pt>
                <c:pt idx="4">
                  <c:v>74201</c:v>
                </c:pt>
                <c:pt idx="5">
                  <c:v>70729</c:v>
                </c:pt>
                <c:pt idx="7">
                  <c:v>51494</c:v>
                </c:pt>
              </c:numCache>
            </c:numRef>
          </c:val>
        </c:ser>
        <c:ser>
          <c:idx val="1"/>
          <c:order val="1"/>
          <c:tx>
            <c:strRef>
              <c:f>Norvēģija!$C$7</c:f>
              <c:strCache>
                <c:ptCount val="1"/>
                <c:pt idx="0">
                  <c:v>Nights</c:v>
                </c:pt>
              </c:strCache>
            </c:strRef>
          </c:tx>
          <c:spPr>
            <a:solidFill>
              <a:schemeClr val="accent5">
                <a:tint val="77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Norvēģija!$D$5:$K$5</c:f>
              <c:strCache>
                <c:ptCount val="8"/>
                <c:pt idx="0">
                  <c:v>2011</c:v>
                </c:pt>
                <c:pt idx="1">
                  <c:v>2012</c:v>
                </c:pt>
                <c:pt idx="2">
                  <c:v>2013</c:v>
                </c:pt>
                <c:pt idx="3">
                  <c:v>2014</c:v>
                </c:pt>
                <c:pt idx="4">
                  <c:v>2015</c:v>
                </c:pt>
                <c:pt idx="5">
                  <c:v>2016</c:v>
                </c:pt>
                <c:pt idx="7">
                  <c:v>2017 
(1-3.cet)</c:v>
                </c:pt>
              </c:strCache>
            </c:strRef>
          </c:cat>
          <c:val>
            <c:numRef>
              <c:f>Norvēģija!$D$7:$K$7</c:f>
              <c:numCache>
                <c:formatCode>#,##0</c:formatCode>
                <c:ptCount val="8"/>
                <c:pt idx="0">
                  <c:v>172330</c:v>
                </c:pt>
                <c:pt idx="1">
                  <c:v>162957</c:v>
                </c:pt>
                <c:pt idx="2">
                  <c:v>157717</c:v>
                </c:pt>
                <c:pt idx="3">
                  <c:v>138240</c:v>
                </c:pt>
                <c:pt idx="4">
                  <c:v>151949</c:v>
                </c:pt>
                <c:pt idx="5">
                  <c:v>146211</c:v>
                </c:pt>
                <c:pt idx="7">
                  <c:v>106254</c:v>
                </c:pt>
              </c:numCache>
            </c:numRef>
          </c:val>
        </c:ser>
        <c:dLbls>
          <c:dLblPos val="inEnd"/>
          <c:showLegendKey val="0"/>
          <c:showVal val="1"/>
          <c:showCatName val="0"/>
          <c:showSerName val="0"/>
          <c:showPercent val="0"/>
          <c:showBubbleSize val="0"/>
        </c:dLbls>
        <c:gapWidth val="65"/>
        <c:axId val="276013440"/>
        <c:axId val="279317752"/>
      </c:barChart>
      <c:catAx>
        <c:axId val="2760134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v-LV"/>
          </a:p>
        </c:txPr>
        <c:crossAx val="279317752"/>
        <c:crosses val="autoZero"/>
        <c:auto val="1"/>
        <c:lblAlgn val="ctr"/>
        <c:lblOffset val="100"/>
        <c:noMultiLvlLbl val="0"/>
      </c:catAx>
      <c:valAx>
        <c:axId val="27931775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7601344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v-LV"/>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lv-LV"/>
              <a:t>Switzerland</a:t>
            </a:r>
          </a:p>
        </c:rich>
      </c:tx>
      <c:overlay val="0"/>
      <c:spPr>
        <a:noFill/>
        <a:ln>
          <a:noFill/>
        </a:ln>
        <a:effectLst/>
      </c:spPr>
    </c:title>
    <c:autoTitleDeleted val="0"/>
    <c:plotArea>
      <c:layout/>
      <c:barChart>
        <c:barDir val="col"/>
        <c:grouping val="clustered"/>
        <c:varyColors val="0"/>
        <c:ser>
          <c:idx val="0"/>
          <c:order val="0"/>
          <c:tx>
            <c:strRef>
              <c:f>Šveice!$B$5</c:f>
              <c:strCache>
                <c:ptCount val="1"/>
                <c:pt idx="0">
                  <c:v>Arrivals</c:v>
                </c:pt>
              </c:strCache>
            </c:strRef>
          </c:tx>
          <c:spPr>
            <a:solidFill>
              <a:schemeClr val="accent5">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Šveice!$C$4:$J$4</c:f>
              <c:strCache>
                <c:ptCount val="8"/>
                <c:pt idx="0">
                  <c:v>2011</c:v>
                </c:pt>
                <c:pt idx="1">
                  <c:v>2012</c:v>
                </c:pt>
                <c:pt idx="2">
                  <c:v>2013</c:v>
                </c:pt>
                <c:pt idx="3">
                  <c:v>2014</c:v>
                </c:pt>
                <c:pt idx="4">
                  <c:v>2015</c:v>
                </c:pt>
                <c:pt idx="5">
                  <c:v>2016</c:v>
                </c:pt>
                <c:pt idx="7">
                  <c:v>2017 
(1.-3.cet.)</c:v>
                </c:pt>
              </c:strCache>
            </c:strRef>
          </c:cat>
          <c:val>
            <c:numRef>
              <c:f>Šveice!$C$5:$J$5</c:f>
              <c:numCache>
                <c:formatCode>General</c:formatCode>
                <c:ptCount val="8"/>
                <c:pt idx="0">
                  <c:v>10298</c:v>
                </c:pt>
                <c:pt idx="1">
                  <c:v>9278</c:v>
                </c:pt>
                <c:pt idx="2">
                  <c:v>11027</c:v>
                </c:pt>
                <c:pt idx="3">
                  <c:v>13904</c:v>
                </c:pt>
                <c:pt idx="4">
                  <c:v>18287</c:v>
                </c:pt>
                <c:pt idx="5">
                  <c:v>18591</c:v>
                </c:pt>
                <c:pt idx="7">
                  <c:v>7823</c:v>
                </c:pt>
              </c:numCache>
            </c:numRef>
          </c:val>
        </c:ser>
        <c:ser>
          <c:idx val="1"/>
          <c:order val="1"/>
          <c:tx>
            <c:strRef>
              <c:f>Šveice!$B$6</c:f>
              <c:strCache>
                <c:ptCount val="1"/>
                <c:pt idx="0">
                  <c:v>Nights</c:v>
                </c:pt>
              </c:strCache>
            </c:strRef>
          </c:tx>
          <c:spPr>
            <a:solidFill>
              <a:schemeClr val="accent5">
                <a:tint val="77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Šveice!$C$4:$J$4</c:f>
              <c:strCache>
                <c:ptCount val="8"/>
                <c:pt idx="0">
                  <c:v>2011</c:v>
                </c:pt>
                <c:pt idx="1">
                  <c:v>2012</c:v>
                </c:pt>
                <c:pt idx="2">
                  <c:v>2013</c:v>
                </c:pt>
                <c:pt idx="3">
                  <c:v>2014</c:v>
                </c:pt>
                <c:pt idx="4">
                  <c:v>2015</c:v>
                </c:pt>
                <c:pt idx="5">
                  <c:v>2016</c:v>
                </c:pt>
                <c:pt idx="7">
                  <c:v>2017 
(1.-3.cet.)</c:v>
                </c:pt>
              </c:strCache>
            </c:strRef>
          </c:cat>
          <c:val>
            <c:numRef>
              <c:f>Šveice!$C$6:$J$6</c:f>
              <c:numCache>
                <c:formatCode>General</c:formatCode>
                <c:ptCount val="8"/>
                <c:pt idx="0">
                  <c:v>21115</c:v>
                </c:pt>
                <c:pt idx="1">
                  <c:v>19797</c:v>
                </c:pt>
                <c:pt idx="2">
                  <c:v>23897</c:v>
                </c:pt>
                <c:pt idx="3">
                  <c:v>27561</c:v>
                </c:pt>
                <c:pt idx="4">
                  <c:v>36321</c:v>
                </c:pt>
                <c:pt idx="5">
                  <c:v>36996</c:v>
                </c:pt>
                <c:pt idx="7">
                  <c:v>33099</c:v>
                </c:pt>
              </c:numCache>
            </c:numRef>
          </c:val>
        </c:ser>
        <c:dLbls>
          <c:dLblPos val="inEnd"/>
          <c:showLegendKey val="0"/>
          <c:showVal val="1"/>
          <c:showCatName val="0"/>
          <c:showSerName val="0"/>
          <c:showPercent val="0"/>
          <c:showBubbleSize val="0"/>
        </c:dLbls>
        <c:gapWidth val="65"/>
        <c:axId val="279315400"/>
        <c:axId val="279313048"/>
      </c:barChart>
      <c:catAx>
        <c:axId val="2793154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mn-lt"/>
                <a:ea typeface="+mn-ea"/>
                <a:cs typeface="+mn-cs"/>
              </a:defRPr>
            </a:pPr>
            <a:endParaRPr lang="lv-LV"/>
          </a:p>
        </c:txPr>
        <c:crossAx val="279313048"/>
        <c:crosses val="autoZero"/>
        <c:auto val="1"/>
        <c:lblAlgn val="ctr"/>
        <c:lblOffset val="100"/>
        <c:noMultiLvlLbl val="0"/>
      </c:catAx>
      <c:valAx>
        <c:axId val="2793130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7931540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v-LV"/>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lv-LV"/>
              <a:t>Ireland</a:t>
            </a:r>
          </a:p>
        </c:rich>
      </c:tx>
      <c:overlay val="0"/>
      <c:spPr>
        <a:noFill/>
        <a:ln>
          <a:noFill/>
        </a:ln>
        <a:effectLst/>
      </c:spPr>
    </c:title>
    <c:autoTitleDeleted val="0"/>
    <c:plotArea>
      <c:layout/>
      <c:barChart>
        <c:barDir val="col"/>
        <c:grouping val="clustered"/>
        <c:varyColors val="0"/>
        <c:ser>
          <c:idx val="0"/>
          <c:order val="0"/>
          <c:tx>
            <c:strRef>
              <c:f>Īrija!$B$5</c:f>
              <c:strCache>
                <c:ptCount val="1"/>
                <c:pt idx="0">
                  <c:v>Arrivals</c:v>
                </c:pt>
              </c:strCache>
            </c:strRef>
          </c:tx>
          <c:spPr>
            <a:solidFill>
              <a:schemeClr val="accent5">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Īrija!$C$4:$F$4</c:f>
              <c:numCache>
                <c:formatCode>General</c:formatCode>
                <c:ptCount val="4"/>
                <c:pt idx="0">
                  <c:v>2013</c:v>
                </c:pt>
                <c:pt idx="1">
                  <c:v>2014</c:v>
                </c:pt>
                <c:pt idx="2">
                  <c:v>2015</c:v>
                </c:pt>
                <c:pt idx="3">
                  <c:v>2016</c:v>
                </c:pt>
              </c:numCache>
            </c:numRef>
          </c:cat>
          <c:val>
            <c:numRef>
              <c:f>Īrija!$C$5:$F$5</c:f>
              <c:numCache>
                <c:formatCode>General</c:formatCode>
                <c:ptCount val="4"/>
                <c:pt idx="0">
                  <c:v>4474</c:v>
                </c:pt>
                <c:pt idx="1">
                  <c:v>6029</c:v>
                </c:pt>
                <c:pt idx="2">
                  <c:v>6908</c:v>
                </c:pt>
                <c:pt idx="3">
                  <c:v>7932</c:v>
                </c:pt>
              </c:numCache>
            </c:numRef>
          </c:val>
        </c:ser>
        <c:ser>
          <c:idx val="1"/>
          <c:order val="1"/>
          <c:tx>
            <c:strRef>
              <c:f>Īrija!$B$6</c:f>
              <c:strCache>
                <c:ptCount val="1"/>
                <c:pt idx="0">
                  <c:v>Nights</c:v>
                </c:pt>
              </c:strCache>
            </c:strRef>
          </c:tx>
          <c:spPr>
            <a:solidFill>
              <a:schemeClr val="accent5">
                <a:tint val="77000"/>
                <a:alpha val="85000"/>
              </a:schemeClr>
            </a:solidFill>
            <a:ln w="9525" cap="flat" cmpd="sng" algn="ctr">
              <a:solidFill>
                <a:schemeClr val="lt1">
                  <a:alpha val="50000"/>
                </a:schemeClr>
              </a:solidFill>
              <a:round/>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lv-LV"/>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Īrija!$C$4:$F$4</c:f>
              <c:numCache>
                <c:formatCode>General</c:formatCode>
                <c:ptCount val="4"/>
                <c:pt idx="0">
                  <c:v>2013</c:v>
                </c:pt>
                <c:pt idx="1">
                  <c:v>2014</c:v>
                </c:pt>
                <c:pt idx="2">
                  <c:v>2015</c:v>
                </c:pt>
                <c:pt idx="3">
                  <c:v>2016</c:v>
                </c:pt>
              </c:numCache>
            </c:numRef>
          </c:cat>
          <c:val>
            <c:numRef>
              <c:f>Īrija!$C$6:$F$6</c:f>
              <c:numCache>
                <c:formatCode>General</c:formatCode>
                <c:ptCount val="4"/>
                <c:pt idx="0">
                  <c:v>9767</c:v>
                </c:pt>
                <c:pt idx="1">
                  <c:v>12343</c:v>
                </c:pt>
                <c:pt idx="2">
                  <c:v>13482</c:v>
                </c:pt>
                <c:pt idx="3">
                  <c:v>15877</c:v>
                </c:pt>
              </c:numCache>
            </c:numRef>
          </c:val>
        </c:ser>
        <c:dLbls>
          <c:dLblPos val="inEnd"/>
          <c:showLegendKey val="0"/>
          <c:showVal val="1"/>
          <c:showCatName val="0"/>
          <c:showSerName val="0"/>
          <c:showPercent val="0"/>
          <c:showBubbleSize val="0"/>
        </c:dLbls>
        <c:gapWidth val="65"/>
        <c:axId val="279319712"/>
        <c:axId val="279318144"/>
      </c:barChart>
      <c:catAx>
        <c:axId val="2793197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v-LV"/>
          </a:p>
        </c:txPr>
        <c:crossAx val="279318144"/>
        <c:crosses val="autoZero"/>
        <c:auto val="1"/>
        <c:lblAlgn val="ctr"/>
        <c:lblOffset val="100"/>
        <c:noMultiLvlLbl val="0"/>
      </c:catAx>
      <c:valAx>
        <c:axId val="2793181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7931971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v-LV"/>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0.8</cdr:x>
      <cdr:y>0.40541</cdr:y>
    </cdr:from>
    <cdr:to>
      <cdr:x>0.95</cdr:x>
      <cdr:y>0.52092</cdr:y>
    </cdr:to>
    <cdr:sp macro="" textlink="">
      <cdr:nvSpPr>
        <cdr:cNvPr id="2" name="TextBox 4"/>
        <cdr:cNvSpPr txBox="1"/>
      </cdr:nvSpPr>
      <cdr:spPr>
        <a:xfrm xmlns:a="http://schemas.openxmlformats.org/drawingml/2006/main">
          <a:off x="3456384" y="1080120"/>
          <a:ext cx="648072"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lv-LV" sz="1400" b="1" dirty="0" smtClean="0">
              <a:solidFill>
                <a:srgbClr val="C00000"/>
              </a:solidFill>
            </a:rPr>
            <a:t>+18%</a:t>
          </a:r>
          <a:endParaRPr lang="lv-LV" sz="1400" b="1" dirty="0">
            <a:solidFill>
              <a:srgbClr val="C00000"/>
            </a:solidFill>
          </a:endParaRPr>
        </a:p>
      </cdr:txBody>
    </cdr:sp>
  </cdr:relSizeAnchor>
  <cdr:relSizeAnchor xmlns:cdr="http://schemas.openxmlformats.org/drawingml/2006/chartDrawing">
    <cdr:from>
      <cdr:x>0.85</cdr:x>
      <cdr:y>0.21622</cdr:y>
    </cdr:from>
    <cdr:to>
      <cdr:x>1</cdr:x>
      <cdr:y>0.33174</cdr:y>
    </cdr:to>
    <cdr:sp macro="" textlink="">
      <cdr:nvSpPr>
        <cdr:cNvPr id="3" name="TextBox 5"/>
        <cdr:cNvSpPr txBox="1"/>
      </cdr:nvSpPr>
      <cdr:spPr>
        <a:xfrm xmlns:a="http://schemas.openxmlformats.org/drawingml/2006/main">
          <a:off x="3672408" y="576064"/>
          <a:ext cx="648072"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lv-LV" sz="1400" b="1" dirty="0" smtClean="0">
              <a:solidFill>
                <a:srgbClr val="C00000"/>
              </a:solidFill>
            </a:rPr>
            <a:t>+41%</a:t>
          </a:r>
          <a:endParaRPr lang="lv-LV" sz="1400" b="1" dirty="0">
            <a:solidFill>
              <a:srgbClr val="C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0.81356</cdr:x>
      <cdr:y>0.49936</cdr:y>
    </cdr:from>
    <cdr:to>
      <cdr:x>0.93366</cdr:x>
      <cdr:y>0.61488</cdr:y>
    </cdr:to>
    <cdr:sp macro="" textlink="">
      <cdr:nvSpPr>
        <cdr:cNvPr id="2" name="TextBox 4"/>
        <cdr:cNvSpPr txBox="1"/>
      </cdr:nvSpPr>
      <cdr:spPr>
        <a:xfrm xmlns:a="http://schemas.openxmlformats.org/drawingml/2006/main">
          <a:off x="3456384" y="1330454"/>
          <a:ext cx="510242"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v-LV" sz="1400" b="1" dirty="0">
              <a:solidFill>
                <a:srgbClr val="C00000"/>
              </a:solidFill>
            </a:rPr>
            <a:t>-</a:t>
          </a:r>
          <a:r>
            <a:rPr lang="lv-LV" sz="1400" b="1" dirty="0" smtClean="0">
              <a:solidFill>
                <a:srgbClr val="C00000"/>
              </a:solidFill>
            </a:rPr>
            <a:t>4%</a:t>
          </a:r>
          <a:endParaRPr lang="lv-LV" sz="1400" b="1" dirty="0">
            <a:solidFill>
              <a:srgbClr val="C00000"/>
            </a:solidFill>
          </a:endParaRPr>
        </a:p>
      </cdr:txBody>
    </cdr:sp>
  </cdr:relSizeAnchor>
  <cdr:relSizeAnchor xmlns:cdr="http://schemas.openxmlformats.org/drawingml/2006/chartDrawing">
    <cdr:from>
      <cdr:x>0.86441</cdr:x>
      <cdr:y>0.35072</cdr:y>
    </cdr:from>
    <cdr:to>
      <cdr:x>1</cdr:x>
      <cdr:y>0.46623</cdr:y>
    </cdr:to>
    <cdr:sp macro="" textlink="">
      <cdr:nvSpPr>
        <cdr:cNvPr id="3" name="TextBox 5"/>
        <cdr:cNvSpPr txBox="1"/>
      </cdr:nvSpPr>
      <cdr:spPr>
        <a:xfrm xmlns:a="http://schemas.openxmlformats.org/drawingml/2006/main">
          <a:off x="3672408" y="934410"/>
          <a:ext cx="576064"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lv-LV" sz="1400" b="1" dirty="0" smtClean="0">
              <a:solidFill>
                <a:srgbClr val="C00000"/>
              </a:solidFill>
            </a:rPr>
            <a:t>-3%</a:t>
          </a:r>
          <a:endParaRPr lang="lv-LV" sz="1400" b="1" dirty="0">
            <a:solidFill>
              <a:srgbClr val="C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5622799" y="0"/>
            <a:ext cx="4301543" cy="339884"/>
          </a:xfrm>
          <a:prstGeom prst="rect">
            <a:avLst/>
          </a:prstGeom>
        </p:spPr>
        <p:txBody>
          <a:bodyPr vert="horz" lIns="91440" tIns="45720" rIns="91440" bIns="45720" rtlCol="0"/>
          <a:lstStyle>
            <a:lvl1pPr algn="r">
              <a:defRPr sz="1200"/>
            </a:lvl1pPr>
          </a:lstStyle>
          <a:p>
            <a:fld id="{6BF19378-5D5D-40C7-A8E8-4968E0641D37}" type="datetimeFigureOut">
              <a:rPr lang="lv-LV" smtClean="0"/>
              <a:t>05.12.2017</a:t>
            </a:fld>
            <a:endParaRPr lang="lv-LV"/>
          </a:p>
        </p:txBody>
      </p:sp>
      <p:sp>
        <p:nvSpPr>
          <p:cNvPr id="4" name="Footer Placeholder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5622799" y="6456611"/>
            <a:ext cx="4301543" cy="339884"/>
          </a:xfrm>
          <a:prstGeom prst="rect">
            <a:avLst/>
          </a:prstGeom>
        </p:spPr>
        <p:txBody>
          <a:bodyPr vert="horz" lIns="91440" tIns="45720" rIns="91440" bIns="45720" rtlCol="0" anchor="b"/>
          <a:lstStyle>
            <a:lvl1pPr algn="r">
              <a:defRPr sz="1200"/>
            </a:lvl1pPr>
          </a:lstStyle>
          <a:p>
            <a:fld id="{9AC5A63E-8BAC-49F9-A20F-05D73021317F}" type="slidenum">
              <a:rPr lang="lv-LV" smtClean="0"/>
              <a:t>‹#›</a:t>
            </a:fld>
            <a:endParaRPr lang="lv-LV"/>
          </a:p>
        </p:txBody>
      </p:sp>
    </p:spTree>
    <p:extLst>
      <p:ext uri="{BB962C8B-B14F-4D97-AF65-F5344CB8AC3E}">
        <p14:creationId xmlns:p14="http://schemas.microsoft.com/office/powerpoint/2010/main" val="3021413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F334B8FF-2D35-4A77-AC93-C38BE71DE0C9}" type="datetimeFigureOut">
              <a:rPr lang="lv-LV" smtClean="0"/>
              <a:t>05.12.2017</a:t>
            </a:fld>
            <a:endParaRPr lang="lv-LV"/>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B27C38BD-033F-481F-9E03-4A9B0F5A73DE}" type="slidenum">
              <a:rPr lang="lv-LV" smtClean="0"/>
              <a:t>‹#›</a:t>
            </a:fld>
            <a:endParaRPr lang="lv-LV"/>
          </a:p>
        </p:txBody>
      </p:sp>
    </p:spTree>
    <p:extLst>
      <p:ext uri="{BB962C8B-B14F-4D97-AF65-F5344CB8AC3E}">
        <p14:creationId xmlns:p14="http://schemas.microsoft.com/office/powerpoint/2010/main" val="3504568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B6846FC-7019-4BAE-8833-E60BBF79312F}" type="slidenum">
              <a:rPr lang="lv-LV" smtClean="0"/>
              <a:t>2</a:t>
            </a:fld>
            <a:endParaRPr lang="lv-LV"/>
          </a:p>
        </p:txBody>
      </p:sp>
    </p:spTree>
    <p:extLst>
      <p:ext uri="{BB962C8B-B14F-4D97-AF65-F5344CB8AC3E}">
        <p14:creationId xmlns:p14="http://schemas.microsoft.com/office/powerpoint/2010/main" val="114614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u="sng" kern="1200" dirty="0" smtClean="0">
                <a:solidFill>
                  <a:schemeClr val="tx1"/>
                </a:solidFill>
                <a:effectLst/>
                <a:latin typeface="+mn-lt"/>
                <a:ea typeface="+mn-ea"/>
                <a:cs typeface="+mn-cs"/>
              </a:rPr>
              <a:t>Specialized</a:t>
            </a:r>
            <a:r>
              <a:rPr lang="lv-LV" sz="1200" b="1" u="sng" kern="1200" baseline="0" dirty="0" smtClean="0">
                <a:solidFill>
                  <a:schemeClr val="tx1"/>
                </a:solidFill>
                <a:effectLst/>
                <a:latin typeface="+mn-lt"/>
                <a:ea typeface="+mn-ea"/>
                <a:cs typeface="+mn-cs"/>
              </a:rPr>
              <a:t> B2C events </a:t>
            </a:r>
            <a:r>
              <a:rPr lang="lv-LV" sz="1200" b="1" u="sng" kern="1200" baseline="0" dirty="0" err="1" smtClean="0">
                <a:solidFill>
                  <a:schemeClr val="tx1"/>
                </a:solidFill>
                <a:effectLst/>
                <a:latin typeface="+mn-lt"/>
                <a:ea typeface="+mn-ea"/>
                <a:cs typeface="+mn-cs"/>
              </a:rPr>
              <a:t>for</a:t>
            </a:r>
            <a:r>
              <a:rPr lang="lv-LV" sz="1200" b="1" u="sng" kern="1200" baseline="0" dirty="0" smtClean="0">
                <a:solidFill>
                  <a:schemeClr val="tx1"/>
                </a:solidFill>
                <a:effectLst/>
                <a:latin typeface="+mn-lt"/>
                <a:ea typeface="+mn-ea"/>
                <a:cs typeface="+mn-cs"/>
              </a:rPr>
              <a:t>  senior </a:t>
            </a:r>
            <a:r>
              <a:rPr lang="lv-LV" sz="1200" b="1" u="sng" kern="1200" baseline="0" dirty="0" err="1" smtClean="0">
                <a:solidFill>
                  <a:schemeClr val="tx1"/>
                </a:solidFill>
                <a:effectLst/>
                <a:latin typeface="+mn-lt"/>
                <a:ea typeface="+mn-ea"/>
                <a:cs typeface="+mn-cs"/>
              </a:rPr>
              <a:t>auditorium</a:t>
            </a:r>
            <a:r>
              <a:rPr lang="lv-LV" sz="1200" b="1" u="sng" kern="1200" baseline="0" dirty="0" smtClean="0">
                <a:solidFill>
                  <a:schemeClr val="tx1"/>
                </a:solidFill>
                <a:effectLst/>
                <a:latin typeface="+mn-lt"/>
                <a:ea typeface="+mn-ea"/>
                <a:cs typeface="+mn-cs"/>
              </a:rPr>
              <a:t>. </a:t>
            </a:r>
          </a:p>
          <a:p>
            <a:endParaRPr lang="lv-LV" sz="1200" b="1" u="sng" kern="1200" dirty="0" smtClean="0">
              <a:solidFill>
                <a:schemeClr val="tx1"/>
              </a:solidFill>
              <a:effectLst/>
              <a:latin typeface="+mn-lt"/>
              <a:ea typeface="+mn-ea"/>
              <a:cs typeface="+mn-cs"/>
            </a:endParaRPr>
          </a:p>
          <a:p>
            <a:r>
              <a:rPr lang="lv-LV" sz="1200" b="1" u="sng" kern="1200" dirty="0" err="1" smtClean="0">
                <a:solidFill>
                  <a:schemeClr val="tx1"/>
                </a:solidFill>
                <a:effectLst/>
                <a:latin typeface="+mn-lt"/>
                <a:ea typeface="+mn-ea"/>
                <a:cs typeface="+mn-cs"/>
              </a:rPr>
              <a:t>Thematic</a:t>
            </a:r>
            <a:r>
              <a:rPr lang="lv-LV" sz="1200" b="1" u="sng" kern="1200" dirty="0" smtClean="0">
                <a:solidFill>
                  <a:schemeClr val="tx1"/>
                </a:solidFill>
                <a:effectLst/>
                <a:latin typeface="+mn-lt"/>
                <a:ea typeface="+mn-ea"/>
                <a:cs typeface="+mn-cs"/>
              </a:rPr>
              <a:t> tourism </a:t>
            </a:r>
            <a:r>
              <a:rPr lang="lv-LV" sz="1200" b="1" u="sng" kern="1200" dirty="0" err="1" smtClean="0">
                <a:solidFill>
                  <a:schemeClr val="tx1"/>
                </a:solidFill>
                <a:effectLst/>
                <a:latin typeface="+mn-lt"/>
                <a:ea typeface="+mn-ea"/>
                <a:cs typeface="+mn-cs"/>
              </a:rPr>
              <a:t>exhibition</a:t>
            </a:r>
            <a:r>
              <a:rPr lang="lv-LV" sz="1200" b="1" u="sng" kern="1200" dirty="0" smtClean="0">
                <a:solidFill>
                  <a:schemeClr val="tx1"/>
                </a:solidFill>
                <a:effectLst/>
                <a:latin typeface="+mn-lt"/>
                <a:ea typeface="+mn-ea"/>
                <a:cs typeface="+mn-cs"/>
              </a:rPr>
              <a:t> "Senior"</a:t>
            </a:r>
            <a:r>
              <a:rPr lang="lv-LV" sz="1200" u="sng" kern="1200" dirty="0" smtClean="0">
                <a:solidFill>
                  <a:schemeClr val="tx1"/>
                </a:solidFill>
                <a:effectLst/>
                <a:latin typeface="+mn-lt"/>
                <a:ea typeface="+mn-ea"/>
                <a:cs typeface="+mn-cs"/>
              </a:rPr>
              <a:t> </a:t>
            </a:r>
          </a:p>
          <a:p>
            <a:r>
              <a:rPr lang="lv-LV" sz="1200" kern="1200" dirty="0" err="1" smtClean="0">
                <a:solidFill>
                  <a:schemeClr val="tx1"/>
                </a:solidFill>
                <a:effectLst/>
                <a:latin typeface="+mn-lt"/>
                <a:ea typeface="+mn-ea"/>
                <a:cs typeface="+mn-cs"/>
              </a:rPr>
              <a:t>Participation</a:t>
            </a:r>
            <a:r>
              <a:rPr lang="lv-LV" sz="1200" kern="1200" dirty="0" smtClean="0">
                <a:solidFill>
                  <a:schemeClr val="tx1"/>
                </a:solidFill>
                <a:effectLst/>
                <a:latin typeface="+mn-lt"/>
                <a:ea typeface="+mn-ea"/>
                <a:cs typeface="+mn-cs"/>
              </a:rPr>
              <a:t> in </a:t>
            </a:r>
            <a:r>
              <a:rPr lang="lv-LV" sz="1200" kern="1200" dirty="0" err="1" smtClean="0">
                <a:solidFill>
                  <a:schemeClr val="tx1"/>
                </a:solidFill>
                <a:effectLst/>
                <a:latin typeface="+mn-lt"/>
                <a:ea typeface="+mn-ea"/>
                <a:cs typeface="+mn-cs"/>
              </a:rPr>
              <a:t>the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thematic</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exhibition</a:t>
            </a:r>
            <a:r>
              <a:rPr lang="lv-LV" sz="1200" kern="1200" dirty="0" smtClean="0">
                <a:solidFill>
                  <a:schemeClr val="tx1"/>
                </a:solidFill>
                <a:effectLst/>
                <a:latin typeface="+mn-lt"/>
                <a:ea typeface="+mn-ea"/>
                <a:cs typeface="+mn-cs"/>
              </a:rPr>
              <a:t> "Senior" to </a:t>
            </a:r>
            <a:r>
              <a:rPr lang="lv-LV" sz="1200" kern="1200" dirty="0" err="1" smtClean="0">
                <a:solidFill>
                  <a:schemeClr val="tx1"/>
                </a:solidFill>
                <a:effectLst/>
                <a:latin typeface="+mn-lt"/>
                <a:ea typeface="+mn-ea"/>
                <a:cs typeface="+mn-cs"/>
              </a:rPr>
              <a:t>be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held</a:t>
            </a:r>
            <a:r>
              <a:rPr lang="lv-LV" sz="1200" kern="1200" dirty="0" smtClean="0">
                <a:solidFill>
                  <a:schemeClr val="tx1"/>
                </a:solidFill>
                <a:effectLst/>
                <a:latin typeface="+mn-lt"/>
                <a:ea typeface="+mn-ea"/>
                <a:cs typeface="+mn-cs"/>
              </a:rPr>
              <a:t> in </a:t>
            </a:r>
            <a:r>
              <a:rPr lang="lv-LV" sz="1200" kern="1200" dirty="0" err="1" smtClean="0">
                <a:solidFill>
                  <a:schemeClr val="tx1"/>
                </a:solidFill>
                <a:effectLst/>
                <a:latin typeface="+mn-lt"/>
                <a:ea typeface="+mn-ea"/>
                <a:cs typeface="+mn-cs"/>
              </a:rPr>
              <a:t>Stockholm</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Sweden</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Stockholm</a:t>
            </a:r>
            <a:r>
              <a:rPr lang="lv-LV" sz="1200" kern="1200" dirty="0" smtClean="0">
                <a:solidFill>
                  <a:schemeClr val="tx1"/>
                </a:solidFill>
                <a:effectLst/>
                <a:latin typeface="+mn-lt"/>
                <a:ea typeface="+mn-ea"/>
                <a:cs typeface="+mn-cs"/>
              </a:rPr>
              <a:t> </a:t>
            </a:r>
            <a:r>
              <a:rPr lang="lv-LV" sz="1200" kern="1200" baseline="0" dirty="0" smtClean="0">
                <a:solidFill>
                  <a:schemeClr val="tx1"/>
                </a:solidFill>
                <a:effectLst/>
                <a:latin typeface="+mn-lt"/>
                <a:ea typeface="+mn-ea"/>
                <a:cs typeface="+mn-cs"/>
              </a:rPr>
              <a:t> in </a:t>
            </a:r>
            <a:r>
              <a:rPr lang="lv-LV" sz="1200" kern="1200" baseline="0" dirty="0" err="1" smtClean="0">
                <a:solidFill>
                  <a:schemeClr val="tx1"/>
                </a:solidFill>
                <a:effectLst/>
                <a:latin typeface="+mn-lt"/>
                <a:ea typeface="+mn-ea"/>
                <a:cs typeface="+mn-cs"/>
              </a:rPr>
              <a:t>October</a:t>
            </a:r>
            <a:r>
              <a:rPr lang="lv-LV" sz="1200" kern="1200" baseline="0" dirty="0" smtClean="0">
                <a:solidFill>
                  <a:schemeClr val="tx1"/>
                </a:solidFill>
                <a:effectLst/>
                <a:latin typeface="+mn-lt"/>
                <a:ea typeface="+mn-ea"/>
                <a:cs typeface="+mn-cs"/>
              </a:rPr>
              <a:t>.</a:t>
            </a:r>
          </a:p>
          <a:p>
            <a:r>
              <a:rPr lang="lv-LV" sz="1200" kern="1200" baseline="0" dirty="0" smtClean="0">
                <a:solidFill>
                  <a:schemeClr val="tx1"/>
                </a:solidFill>
                <a:effectLst/>
                <a:latin typeface="+mn-lt"/>
                <a:ea typeface="+mn-ea"/>
                <a:cs typeface="+mn-cs"/>
              </a:rPr>
              <a:t> </a:t>
            </a:r>
            <a:r>
              <a:rPr lang="lv-LV" sz="1200" kern="1200" baseline="0" dirty="0" err="1" smtClean="0">
                <a:solidFill>
                  <a:schemeClr val="tx1"/>
                </a:solidFill>
                <a:effectLst/>
                <a:latin typeface="+mn-lt"/>
                <a:ea typeface="+mn-ea"/>
                <a:cs typeface="+mn-cs"/>
              </a:rPr>
              <a:t>Exibition</a:t>
            </a:r>
            <a:r>
              <a:rPr lang="lv-LV" sz="1200" kern="1200" baseline="0" dirty="0" smtClean="0">
                <a:solidFill>
                  <a:schemeClr val="tx1"/>
                </a:solidFill>
                <a:effectLst/>
                <a:latin typeface="+mn-lt"/>
                <a:ea typeface="+mn-ea"/>
                <a:cs typeface="+mn-cs"/>
              </a:rPr>
              <a:t> </a:t>
            </a:r>
            <a:r>
              <a:rPr lang="lv-LV" sz="1200" kern="1200" baseline="0" dirty="0" err="1" smtClean="0">
                <a:solidFill>
                  <a:schemeClr val="tx1"/>
                </a:solidFill>
                <a:effectLst/>
                <a:latin typeface="+mn-lt"/>
                <a:ea typeface="+mn-ea"/>
                <a:cs typeface="+mn-cs"/>
              </a:rPr>
              <a:t>is</a:t>
            </a:r>
            <a:r>
              <a:rPr lang="lv-LV" sz="1200" kern="1200" baseline="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divided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into</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several</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thematic</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lines</a:t>
            </a:r>
            <a:r>
              <a:rPr lang="lv-LV" sz="1200" kern="1200" dirty="0" smtClean="0">
                <a:solidFill>
                  <a:schemeClr val="tx1"/>
                </a:solidFill>
                <a:effectLst/>
                <a:latin typeface="+mn-lt"/>
                <a:ea typeface="+mn-ea"/>
                <a:cs typeface="+mn-cs"/>
              </a:rPr>
              <a:t>: travel </a:t>
            </a:r>
            <a:r>
              <a:rPr lang="lv-LV" sz="1200" kern="1200" dirty="0" err="1" smtClean="0">
                <a:solidFill>
                  <a:schemeClr val="tx1"/>
                </a:solidFill>
                <a:effectLst/>
                <a:latin typeface="+mn-lt"/>
                <a:ea typeface="+mn-ea"/>
                <a:cs typeface="+mn-cs"/>
              </a:rPr>
              <a:t>and</a:t>
            </a:r>
            <a:r>
              <a:rPr lang="lv-LV" sz="1200" kern="1200" dirty="0" smtClean="0">
                <a:solidFill>
                  <a:schemeClr val="tx1"/>
                </a:solidFill>
                <a:effectLst/>
                <a:latin typeface="+mn-lt"/>
                <a:ea typeface="+mn-ea"/>
                <a:cs typeface="+mn-cs"/>
              </a:rPr>
              <a:t> tourism, </a:t>
            </a:r>
            <a:r>
              <a:rPr lang="lv-LV" sz="1200" kern="1200" dirty="0" err="1" smtClean="0">
                <a:solidFill>
                  <a:schemeClr val="tx1"/>
                </a:solidFill>
                <a:effectLst/>
                <a:latin typeface="+mn-lt"/>
                <a:ea typeface="+mn-ea"/>
                <a:cs typeface="+mn-cs"/>
              </a:rPr>
              <a:t>accommodation</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and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services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health</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and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beauty</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and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other</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topics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suitable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for</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the</a:t>
            </a:r>
            <a:r>
              <a:rPr lang="lv-LV" sz="1200" kern="1200" dirty="0" smtClean="0">
                <a:solidFill>
                  <a:schemeClr val="tx1"/>
                </a:solidFill>
                <a:effectLst/>
                <a:latin typeface="+mn-lt"/>
                <a:ea typeface="+mn-ea"/>
                <a:cs typeface="+mn-cs"/>
              </a:rPr>
              <a:t> senior</a:t>
            </a:r>
            <a:r>
              <a:rPr lang="lv-LV" sz="1200" kern="1200" baseline="0" dirty="0" smtClean="0">
                <a:solidFill>
                  <a:schemeClr val="tx1"/>
                </a:solidFill>
                <a:effectLst/>
                <a:latin typeface="+mn-lt"/>
                <a:ea typeface="+mn-ea"/>
                <a:cs typeface="+mn-cs"/>
              </a:rPr>
              <a:t> </a:t>
            </a:r>
            <a:r>
              <a:rPr lang="lv-LV" sz="1200" kern="1200" baseline="0" dirty="0" err="1" smtClean="0">
                <a:solidFill>
                  <a:schemeClr val="tx1"/>
                </a:solidFill>
                <a:effectLst/>
                <a:latin typeface="+mn-lt"/>
                <a:ea typeface="+mn-ea"/>
                <a:cs typeface="+mn-cs"/>
              </a:rPr>
              <a:t>auditorium</a:t>
            </a:r>
            <a:r>
              <a:rPr lang="lv-LV" sz="1200" kern="1200" baseline="0" dirty="0" smtClean="0">
                <a:solidFill>
                  <a:schemeClr val="tx1"/>
                </a:solidFill>
                <a:effectLst/>
                <a:latin typeface="+mn-lt"/>
                <a:ea typeface="+mn-ea"/>
                <a:cs typeface="+mn-cs"/>
              </a:rPr>
              <a:t>.</a:t>
            </a:r>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 </a:t>
            </a:r>
          </a:p>
          <a:p>
            <a:r>
              <a:rPr lang="lv-LV" sz="1200" kern="1200" dirty="0" err="1" smtClean="0">
                <a:solidFill>
                  <a:schemeClr val="tx1"/>
                </a:solidFill>
                <a:effectLst/>
                <a:latin typeface="+mn-lt"/>
                <a:ea typeface="+mn-ea"/>
                <a:cs typeface="+mn-cs"/>
              </a:rPr>
              <a:t>The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Swedish</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silver</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generation</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is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an</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active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and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wealthy</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traveler</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and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is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spending</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considerable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money</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on</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this</a:t>
            </a:r>
            <a:r>
              <a:rPr lang="lv-LV" sz="1200" kern="1200" dirty="0" smtClean="0">
                <a:solidFill>
                  <a:schemeClr val="tx1"/>
                </a:solidFill>
                <a:effectLst/>
                <a:latin typeface="+mn-lt"/>
                <a:ea typeface="+mn-ea"/>
                <a:cs typeface="+mn-cs"/>
              </a:rPr>
              <a:t>. </a:t>
            </a:r>
          </a:p>
          <a:p>
            <a:endParaRPr lang="lv-LV" sz="1200" kern="1200" dirty="0" smtClean="0">
              <a:solidFill>
                <a:schemeClr val="tx1"/>
              </a:solidFill>
              <a:effectLst/>
              <a:latin typeface="+mn-lt"/>
              <a:ea typeface="+mn-ea"/>
              <a:cs typeface="+mn-cs"/>
            </a:endParaRPr>
          </a:p>
          <a:p>
            <a:r>
              <a:rPr lang="lv-LV" sz="1200" kern="1200" dirty="0" err="1" smtClean="0">
                <a:solidFill>
                  <a:schemeClr val="tx1"/>
                </a:solidFill>
                <a:effectLst/>
                <a:latin typeface="+mn-lt"/>
                <a:ea typeface="+mn-ea"/>
                <a:cs typeface="+mn-cs"/>
              </a:rPr>
              <a:t>Participation</a:t>
            </a:r>
            <a:r>
              <a:rPr lang="lv-LV" sz="1200" kern="1200" dirty="0" smtClean="0">
                <a:solidFill>
                  <a:schemeClr val="tx1"/>
                </a:solidFill>
                <a:effectLst/>
                <a:latin typeface="+mn-lt"/>
                <a:ea typeface="+mn-ea"/>
                <a:cs typeface="+mn-cs"/>
              </a:rPr>
              <a:t> in </a:t>
            </a:r>
            <a:r>
              <a:rPr lang="lv-LV" sz="1200" kern="1200" dirty="0" err="1" smtClean="0">
                <a:solidFill>
                  <a:schemeClr val="tx1"/>
                </a:solidFill>
                <a:effectLst/>
                <a:latin typeface="+mn-lt"/>
                <a:ea typeface="+mn-ea"/>
                <a:cs typeface="+mn-cs"/>
              </a:rPr>
              <a:t>the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exhibition</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is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organized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with</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the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aim</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of</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attracting</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Swedish</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travelers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of</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the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ages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promoting</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high</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value-added</a:t>
            </a:r>
            <a:r>
              <a:rPr lang="lv-LV" sz="1200" kern="1200" dirty="0" smtClean="0">
                <a:solidFill>
                  <a:schemeClr val="tx1"/>
                </a:solidFill>
                <a:effectLst/>
                <a:latin typeface="+mn-lt"/>
                <a:ea typeface="+mn-ea"/>
                <a:cs typeface="+mn-cs"/>
              </a:rPr>
              <a:t> tourism </a:t>
            </a:r>
            <a:r>
              <a:rPr lang="lv-LV" sz="1200" kern="1200" dirty="0" err="1" smtClean="0">
                <a:solidFill>
                  <a:schemeClr val="tx1"/>
                </a:solidFill>
                <a:effectLst/>
                <a:latin typeface="+mn-lt"/>
                <a:ea typeface="+mn-ea"/>
                <a:cs typeface="+mn-cs"/>
              </a:rPr>
              <a:t>products</a:t>
            </a:r>
            <a:r>
              <a:rPr lang="lv-LV" sz="1200" kern="1200" dirty="0" smtClean="0">
                <a:solidFill>
                  <a:schemeClr val="tx1"/>
                </a:solidFill>
                <a:effectLst/>
                <a:latin typeface="+mn-lt"/>
                <a:ea typeface="+mn-ea"/>
                <a:cs typeface="+mn-cs"/>
              </a:rPr>
              <a:t> - </a:t>
            </a:r>
            <a:r>
              <a:rPr lang="lv-LV" sz="1200" kern="1200" dirty="0" err="1" smtClean="0">
                <a:solidFill>
                  <a:schemeClr val="tx1"/>
                </a:solidFill>
                <a:effectLst/>
                <a:latin typeface="+mn-lt"/>
                <a:ea typeface="+mn-ea"/>
                <a:cs typeface="+mn-cs"/>
              </a:rPr>
              <a:t>culture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historical</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heritage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recreation</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and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health</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improvement</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opportunities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among</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them</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emphasize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the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common</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historical</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links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geographical</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proximity</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and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convenient</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transportation</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possibilities</a:t>
            </a:r>
            <a:r>
              <a:rPr lang="lv-LV" sz="1200" kern="1200" dirty="0" smtClean="0">
                <a:solidFill>
                  <a:schemeClr val="tx1"/>
                </a:solidFill>
                <a:effectLst/>
                <a:latin typeface="+mn-lt"/>
                <a:ea typeface="+mn-ea"/>
                <a:cs typeface="+mn-cs"/>
              </a:rPr>
              <a:t> to </a:t>
            </a:r>
            <a:r>
              <a:rPr lang="lv-LV" sz="1200" kern="1200" dirty="0" err="1" smtClean="0">
                <a:solidFill>
                  <a:schemeClr val="tx1"/>
                </a:solidFill>
                <a:effectLst/>
                <a:latin typeface="+mn-lt"/>
                <a:ea typeface="+mn-ea"/>
                <a:cs typeface="+mn-cs"/>
              </a:rPr>
              <a:t>Latvia</a:t>
            </a:r>
            <a:r>
              <a:rPr lang="lv-LV" sz="1200" kern="1200" dirty="0" smtClean="0">
                <a:solidFill>
                  <a:schemeClr val="tx1"/>
                </a:solidFill>
                <a:effectLst/>
                <a:latin typeface="+mn-lt"/>
                <a:ea typeface="+mn-ea"/>
                <a:cs typeface="+mn-cs"/>
              </a:rPr>
              <a:t>.</a:t>
            </a:r>
          </a:p>
          <a:p>
            <a:endParaRPr lang="lv-LV" dirty="0" smtClean="0"/>
          </a:p>
          <a:p>
            <a:r>
              <a:rPr lang="lv-LV" dirty="0" err="1" smtClean="0"/>
              <a:t>Next</a:t>
            </a:r>
            <a:r>
              <a:rPr lang="lv-LV" dirty="0" smtClean="0"/>
              <a:t> </a:t>
            </a:r>
            <a:r>
              <a:rPr lang="lv-LV" dirty="0" err="1" smtClean="0"/>
              <a:t>event</a:t>
            </a:r>
            <a:r>
              <a:rPr lang="lv-LV" dirty="0" smtClean="0"/>
              <a:t> </a:t>
            </a:r>
            <a:r>
              <a:rPr lang="lv-LV" dirty="0" err="1" smtClean="0"/>
              <a:t>will</a:t>
            </a:r>
            <a:r>
              <a:rPr lang="lv-LV" dirty="0" smtClean="0"/>
              <a:t> </a:t>
            </a:r>
            <a:r>
              <a:rPr lang="lv-LV" dirty="0" err="1" smtClean="0"/>
              <a:t>be</a:t>
            </a:r>
            <a:r>
              <a:rPr lang="lv-LV" dirty="0" smtClean="0"/>
              <a:t> in </a:t>
            </a:r>
            <a:r>
              <a:rPr lang="lv-LV" dirty="0" err="1" smtClean="0"/>
              <a:t>October</a:t>
            </a:r>
            <a:r>
              <a:rPr lang="lv-LV" dirty="0" smtClean="0"/>
              <a:t>, 2018.</a:t>
            </a:r>
            <a:endParaRPr lang="en-US" dirty="0" smtClean="0"/>
          </a:p>
          <a:p>
            <a:endParaRPr lang="lv-LV" dirty="0"/>
          </a:p>
        </p:txBody>
      </p:sp>
      <p:sp>
        <p:nvSpPr>
          <p:cNvPr id="4" name="Slide Number Placeholder 3"/>
          <p:cNvSpPr>
            <a:spLocks noGrp="1"/>
          </p:cNvSpPr>
          <p:nvPr>
            <p:ph type="sldNum" sz="quarter" idx="10"/>
          </p:nvPr>
        </p:nvSpPr>
        <p:spPr/>
        <p:txBody>
          <a:bodyPr/>
          <a:lstStyle/>
          <a:p>
            <a:fld id="{7C9B866F-292D-41B5-A2D7-C2B4F3D9592E}" type="slidenum">
              <a:rPr lang="lv-LV" smtClean="0"/>
              <a:pPr/>
              <a:t>11</a:t>
            </a:fld>
            <a:endParaRPr lang="lv-LV"/>
          </a:p>
        </p:txBody>
      </p:sp>
    </p:spTree>
    <p:extLst>
      <p:ext uri="{BB962C8B-B14F-4D97-AF65-F5344CB8AC3E}">
        <p14:creationId xmlns:p14="http://schemas.microsoft.com/office/powerpoint/2010/main" val="400015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Zviedrijā un Norvēģijā iztrūkts lielo tūrisma izstāžu ( TUR Gēteborgā kļuva vāja, tāpat </a:t>
            </a:r>
            <a:r>
              <a:rPr lang="lv-LV" sz="1200" kern="1200" dirty="0" err="1" smtClean="0">
                <a:solidFill>
                  <a:schemeClr val="tx1"/>
                </a:solidFill>
                <a:effectLst/>
                <a:latin typeface="+mn-lt"/>
                <a:ea typeface="+mn-ea"/>
                <a:cs typeface="+mn-cs"/>
              </a:rPr>
              <a:t>Reseliv</a:t>
            </a:r>
            <a:r>
              <a:rPr lang="lv-LV" sz="1200" kern="1200" dirty="0" smtClean="0">
                <a:solidFill>
                  <a:schemeClr val="tx1"/>
                </a:solidFill>
                <a:effectLst/>
                <a:latin typeface="+mn-lt"/>
                <a:ea typeface="+mn-ea"/>
                <a:cs typeface="+mn-cs"/>
              </a:rPr>
              <a:t> Norvēģijā). Tādēļ</a:t>
            </a:r>
            <a:r>
              <a:rPr lang="lv-LV" sz="1200" kern="1200" baseline="0" dirty="0" smtClean="0">
                <a:solidFill>
                  <a:schemeClr val="tx1"/>
                </a:solidFill>
                <a:effectLst/>
                <a:latin typeface="+mn-lt"/>
                <a:ea typeface="+mn-ea"/>
                <a:cs typeface="+mn-cs"/>
              </a:rPr>
              <a:t> mārketinga aktivitātes tiek veikts ņemot par pamatu potenciālās  auditorijas . </a:t>
            </a:r>
            <a:endParaRPr lang="lv-LV" sz="1200"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 </a:t>
            </a:r>
            <a:r>
              <a:rPr lang="lv-LV" sz="1200" b="1" u="sng" kern="1200" dirty="0" err="1" smtClean="0">
                <a:solidFill>
                  <a:schemeClr val="tx1"/>
                </a:solidFill>
                <a:effectLst/>
                <a:latin typeface="+mn-lt"/>
                <a:ea typeface="+mn-ea"/>
                <a:cs typeface="+mn-cs"/>
              </a:rPr>
              <a:t>Cooperation</a:t>
            </a:r>
            <a:r>
              <a:rPr lang="lv-LV" sz="1200" b="1" u="sng" kern="1200" dirty="0" smtClean="0">
                <a:solidFill>
                  <a:schemeClr val="tx1"/>
                </a:solidFill>
                <a:effectLst/>
                <a:latin typeface="+mn-lt"/>
                <a:ea typeface="+mn-ea"/>
                <a:cs typeface="+mn-cs"/>
              </a:rPr>
              <a:t> </a:t>
            </a:r>
            <a:r>
              <a:rPr lang="lv-LV" sz="1200" b="1" u="sng" kern="1200" dirty="0" err="1" smtClean="0">
                <a:solidFill>
                  <a:schemeClr val="tx1"/>
                </a:solidFill>
                <a:effectLst/>
                <a:latin typeface="+mn-lt"/>
                <a:ea typeface="+mn-ea"/>
                <a:cs typeface="+mn-cs"/>
              </a:rPr>
              <a:t>with</a:t>
            </a:r>
            <a:r>
              <a:rPr lang="lv-LV" sz="1200" b="1" u="sng" kern="1200" dirty="0" smtClean="0">
                <a:solidFill>
                  <a:schemeClr val="tx1"/>
                </a:solidFill>
                <a:effectLst/>
                <a:latin typeface="+mn-lt"/>
                <a:ea typeface="+mn-ea"/>
                <a:cs typeface="+mn-cs"/>
              </a:rPr>
              <a:t> ANTOR ( </a:t>
            </a:r>
            <a:r>
              <a:rPr lang="lv-LV" sz="1200" b="1" u="sng" kern="1200" dirty="0" err="1" smtClean="0">
                <a:solidFill>
                  <a:schemeClr val="tx1"/>
                </a:solidFill>
                <a:effectLst/>
                <a:latin typeface="+mn-lt"/>
                <a:ea typeface="+mn-ea"/>
                <a:cs typeface="+mn-cs"/>
              </a:rPr>
              <a:t>Association</a:t>
            </a:r>
            <a:r>
              <a:rPr lang="lv-LV" sz="1200" b="1" u="sng" kern="1200" dirty="0" smtClean="0">
                <a:solidFill>
                  <a:schemeClr val="tx1"/>
                </a:solidFill>
                <a:effectLst/>
                <a:latin typeface="+mn-lt"/>
                <a:ea typeface="+mn-ea"/>
                <a:cs typeface="+mn-cs"/>
              </a:rPr>
              <a:t> of </a:t>
            </a:r>
            <a:r>
              <a:rPr lang="lv-LV" sz="1200" b="1" u="sng" kern="1200" dirty="0" err="1" smtClean="0">
                <a:solidFill>
                  <a:schemeClr val="tx1"/>
                </a:solidFill>
                <a:effectLst/>
                <a:latin typeface="+mn-lt"/>
                <a:ea typeface="+mn-ea"/>
                <a:cs typeface="+mn-cs"/>
              </a:rPr>
              <a:t>national</a:t>
            </a:r>
            <a:r>
              <a:rPr lang="lv-LV" sz="1200" b="1" u="sng" kern="1200" dirty="0" smtClean="0">
                <a:solidFill>
                  <a:schemeClr val="tx1"/>
                </a:solidFill>
                <a:effectLst/>
                <a:latin typeface="+mn-lt"/>
                <a:ea typeface="+mn-ea"/>
                <a:cs typeface="+mn-cs"/>
              </a:rPr>
              <a:t> Tourism </a:t>
            </a:r>
            <a:r>
              <a:rPr lang="lv-LV" sz="1200" b="1" u="sng" kern="1200" dirty="0" err="1" smtClean="0">
                <a:solidFill>
                  <a:schemeClr val="tx1"/>
                </a:solidFill>
                <a:effectLst/>
                <a:latin typeface="+mn-lt"/>
                <a:ea typeface="+mn-ea"/>
                <a:cs typeface="+mn-cs"/>
              </a:rPr>
              <a:t>Orgaization</a:t>
            </a:r>
            <a:r>
              <a:rPr lang="lv-LV" sz="1200" b="1" u="sng" kern="1200" dirty="0" smtClean="0">
                <a:solidFill>
                  <a:schemeClr val="tx1"/>
                </a:solidFill>
                <a:effectLst/>
                <a:latin typeface="+mn-lt"/>
                <a:ea typeface="+mn-ea"/>
                <a:cs typeface="+mn-cs"/>
              </a:rPr>
              <a:t> in Sweden </a:t>
            </a:r>
            <a:r>
              <a:rPr lang="lv-LV" sz="1200" b="1" u="sng" kern="1200" dirty="0" err="1" smtClean="0">
                <a:solidFill>
                  <a:schemeClr val="tx1"/>
                </a:solidFill>
                <a:effectLst/>
                <a:latin typeface="+mn-lt"/>
                <a:ea typeface="+mn-ea"/>
                <a:cs typeface="+mn-cs"/>
              </a:rPr>
              <a:t>and</a:t>
            </a:r>
            <a:r>
              <a:rPr lang="lv-LV" sz="1200" b="1" u="sng" kern="1200" dirty="0" smtClean="0">
                <a:solidFill>
                  <a:schemeClr val="tx1"/>
                </a:solidFill>
                <a:effectLst/>
                <a:latin typeface="+mn-lt"/>
                <a:ea typeface="+mn-ea"/>
                <a:cs typeface="+mn-cs"/>
              </a:rPr>
              <a:t> </a:t>
            </a:r>
            <a:r>
              <a:rPr lang="lv-LV" sz="1200" b="1" u="sng" kern="1200" dirty="0" err="1" smtClean="0">
                <a:solidFill>
                  <a:schemeClr val="tx1"/>
                </a:solidFill>
                <a:effectLst/>
                <a:latin typeface="+mn-lt"/>
                <a:ea typeface="+mn-ea"/>
                <a:cs typeface="+mn-cs"/>
              </a:rPr>
              <a:t>Norway</a:t>
            </a:r>
            <a:r>
              <a:rPr lang="lv-LV" sz="1200" b="1" u="sng" kern="1200" dirty="0" smtClean="0">
                <a:solidFill>
                  <a:schemeClr val="tx1"/>
                </a:solidFill>
                <a:effectLst/>
                <a:latin typeface="+mn-lt"/>
                <a:ea typeface="+mn-ea"/>
                <a:cs typeface="+mn-cs"/>
              </a:rPr>
              <a:t>) </a:t>
            </a:r>
            <a:endParaRPr lang="lv-LV" sz="1200" b="1" kern="1200" dirty="0" smtClean="0">
              <a:solidFill>
                <a:schemeClr val="tx1"/>
              </a:solidFill>
              <a:effectLst/>
              <a:latin typeface="+mn-lt"/>
              <a:ea typeface="+mn-ea"/>
              <a:cs typeface="+mn-cs"/>
            </a:endParaRPr>
          </a:p>
          <a:p>
            <a:r>
              <a:rPr lang="lv-LV" sz="1200" b="0" kern="1200" dirty="0" err="1" smtClean="0">
                <a:solidFill>
                  <a:schemeClr val="tx1"/>
                </a:solidFill>
                <a:effectLst/>
                <a:latin typeface="+mn-lt"/>
                <a:ea typeface="+mn-ea"/>
                <a:cs typeface="+mn-cs"/>
              </a:rPr>
              <a:t>Media</a:t>
            </a:r>
            <a:r>
              <a:rPr lang="lv-LV" sz="1200" b="0" kern="1200" dirty="0" smtClean="0">
                <a:solidFill>
                  <a:schemeClr val="tx1"/>
                </a:solidFill>
                <a:effectLst/>
                <a:latin typeface="+mn-lt"/>
                <a:ea typeface="+mn-ea"/>
                <a:cs typeface="+mn-cs"/>
              </a:rPr>
              <a:t> B2B ( </a:t>
            </a:r>
            <a:r>
              <a:rPr lang="lv-LV" sz="1200" b="0" kern="1200" dirty="0" err="1" smtClean="0">
                <a:solidFill>
                  <a:schemeClr val="tx1"/>
                </a:solidFill>
                <a:effectLst/>
                <a:latin typeface="+mn-lt"/>
                <a:ea typeface="+mn-ea"/>
                <a:cs typeface="+mn-cs"/>
              </a:rPr>
              <a:t>traditional</a:t>
            </a:r>
            <a:r>
              <a:rPr lang="lv-LV" sz="1200" b="0" kern="1200" dirty="0" smtClean="0">
                <a:solidFill>
                  <a:schemeClr val="tx1"/>
                </a:solidFill>
                <a:effectLst/>
                <a:latin typeface="+mn-lt"/>
                <a:ea typeface="+mn-ea"/>
                <a:cs typeface="+mn-cs"/>
              </a:rPr>
              <a:t> </a:t>
            </a:r>
            <a:r>
              <a:rPr lang="lv-LV" sz="1200" b="0" kern="1200" dirty="0" err="1" smtClean="0">
                <a:solidFill>
                  <a:schemeClr val="tx1"/>
                </a:solidFill>
                <a:effectLst/>
                <a:latin typeface="+mn-lt"/>
                <a:ea typeface="+mn-ea"/>
                <a:cs typeface="+mn-cs"/>
              </a:rPr>
              <a:t>media</a:t>
            </a:r>
            <a:r>
              <a:rPr lang="lv-LV" sz="1200" b="0" kern="1200" dirty="0" smtClean="0">
                <a:solidFill>
                  <a:schemeClr val="tx1"/>
                </a:solidFill>
                <a:effectLst/>
                <a:latin typeface="+mn-lt"/>
                <a:ea typeface="+mn-ea"/>
                <a:cs typeface="+mn-cs"/>
              </a:rPr>
              <a:t> </a:t>
            </a:r>
            <a:r>
              <a:rPr lang="lv-LV" sz="1200" b="0" kern="1200" dirty="0" err="1" smtClean="0">
                <a:solidFill>
                  <a:schemeClr val="tx1"/>
                </a:solidFill>
                <a:effectLst/>
                <a:latin typeface="+mn-lt"/>
                <a:ea typeface="+mn-ea"/>
                <a:cs typeface="+mn-cs"/>
              </a:rPr>
              <a:t>breakfast</a:t>
            </a:r>
            <a:r>
              <a:rPr lang="lv-LV" sz="1200" b="0" kern="1200" dirty="0" smtClean="0">
                <a:solidFill>
                  <a:schemeClr val="tx1"/>
                </a:solidFill>
                <a:effectLst/>
                <a:latin typeface="+mn-lt"/>
                <a:ea typeface="+mn-ea"/>
                <a:cs typeface="+mn-cs"/>
              </a:rPr>
              <a:t>)</a:t>
            </a:r>
          </a:p>
          <a:p>
            <a:r>
              <a:rPr lang="lv-LV" sz="1200" b="0" kern="1200" dirty="0" smtClean="0">
                <a:solidFill>
                  <a:schemeClr val="tx1"/>
                </a:solidFill>
                <a:effectLst/>
                <a:latin typeface="+mn-lt"/>
                <a:ea typeface="+mn-ea"/>
                <a:cs typeface="+mn-cs"/>
              </a:rPr>
              <a:t>B2B </a:t>
            </a:r>
            <a:r>
              <a:rPr lang="lv-LV" sz="1200" b="0" kern="1200" dirty="0" err="1" smtClean="0">
                <a:solidFill>
                  <a:schemeClr val="tx1"/>
                </a:solidFill>
                <a:effectLst/>
                <a:latin typeface="+mn-lt"/>
                <a:ea typeface="+mn-ea"/>
                <a:cs typeface="+mn-cs"/>
              </a:rPr>
              <a:t>Events</a:t>
            </a:r>
            <a:r>
              <a:rPr lang="lv-LV" sz="1200" b="0" kern="1200" dirty="0" smtClean="0">
                <a:solidFill>
                  <a:schemeClr val="tx1"/>
                </a:solidFill>
                <a:effectLst/>
                <a:latin typeface="+mn-lt"/>
                <a:ea typeface="+mn-ea"/>
                <a:cs typeface="+mn-cs"/>
              </a:rPr>
              <a:t> </a:t>
            </a:r>
            <a:r>
              <a:rPr lang="lv-LV" sz="1200" b="0" kern="1200" dirty="0" err="1" smtClean="0">
                <a:solidFill>
                  <a:schemeClr val="tx1"/>
                </a:solidFill>
                <a:effectLst/>
                <a:latin typeface="+mn-lt"/>
                <a:ea typeface="+mn-ea"/>
                <a:cs typeface="+mn-cs"/>
              </a:rPr>
              <a:t>for</a:t>
            </a:r>
            <a:r>
              <a:rPr lang="lv-LV" sz="1200" b="0" kern="1200" dirty="0" smtClean="0">
                <a:solidFill>
                  <a:schemeClr val="tx1"/>
                </a:solidFill>
                <a:effectLst/>
                <a:latin typeface="+mn-lt"/>
                <a:ea typeface="+mn-ea"/>
                <a:cs typeface="+mn-cs"/>
              </a:rPr>
              <a:t>  tourism </a:t>
            </a:r>
            <a:r>
              <a:rPr lang="lv-LV" sz="1200" b="0" kern="1200" dirty="0" err="1" smtClean="0">
                <a:solidFill>
                  <a:schemeClr val="tx1"/>
                </a:solidFill>
                <a:effectLst/>
                <a:latin typeface="+mn-lt"/>
                <a:ea typeface="+mn-ea"/>
                <a:cs typeface="+mn-cs"/>
              </a:rPr>
              <a:t>professionals</a:t>
            </a:r>
            <a:r>
              <a:rPr lang="lv-LV" sz="1200" b="0" kern="1200" dirty="0" smtClean="0">
                <a:solidFill>
                  <a:schemeClr val="tx1"/>
                </a:solidFill>
                <a:effectLst/>
                <a:latin typeface="+mn-lt"/>
                <a:ea typeface="+mn-ea"/>
                <a:cs typeface="+mn-cs"/>
              </a:rPr>
              <a:t>.</a:t>
            </a:r>
          </a:p>
          <a:p>
            <a:r>
              <a:rPr lang="lv-LV" sz="1200" b="1" kern="1200" dirty="0" smtClean="0">
                <a:solidFill>
                  <a:schemeClr val="tx1"/>
                </a:solidFill>
                <a:effectLst/>
                <a:latin typeface="+mn-lt"/>
                <a:ea typeface="+mn-ea"/>
                <a:cs typeface="+mn-cs"/>
              </a:rPr>
              <a:t>SWEDEN:</a:t>
            </a:r>
          </a:p>
          <a:p>
            <a:pPr marL="171450" indent="-171450">
              <a:buFont typeface="Arial" panose="020B0604020202020204" pitchFamily="34" charset="0"/>
              <a:buChar char="•"/>
            </a:pPr>
            <a:r>
              <a:rPr lang="lv-LV" sz="1200" b="1" kern="1200" dirty="0" smtClean="0">
                <a:solidFill>
                  <a:schemeClr val="tx1"/>
                </a:solidFill>
                <a:effectLst/>
                <a:latin typeface="+mn-lt"/>
                <a:ea typeface="+mn-ea"/>
                <a:cs typeface="+mn-cs"/>
              </a:rPr>
              <a:t>B2B</a:t>
            </a:r>
            <a:r>
              <a:rPr lang="lv-LV" sz="1200" b="1" kern="1200" baseline="0" dirty="0" smtClean="0">
                <a:solidFill>
                  <a:schemeClr val="tx1"/>
                </a:solidFill>
                <a:effectLst/>
                <a:latin typeface="+mn-lt"/>
                <a:ea typeface="+mn-ea"/>
                <a:cs typeface="+mn-cs"/>
              </a:rPr>
              <a:t> </a:t>
            </a:r>
            <a:r>
              <a:rPr lang="lv-LV" sz="1200" b="1" kern="1200" baseline="0" dirty="0" err="1" smtClean="0">
                <a:solidFill>
                  <a:schemeClr val="tx1"/>
                </a:solidFill>
                <a:effectLst/>
                <a:latin typeface="+mn-lt"/>
                <a:ea typeface="+mn-ea"/>
                <a:cs typeface="+mn-cs"/>
              </a:rPr>
              <a:t>event</a:t>
            </a:r>
            <a:r>
              <a:rPr lang="lv-LV" sz="1200" b="1" kern="1200" baseline="0" dirty="0" smtClean="0">
                <a:solidFill>
                  <a:schemeClr val="tx1"/>
                </a:solidFill>
                <a:effectLst/>
                <a:latin typeface="+mn-lt"/>
                <a:ea typeface="+mn-ea"/>
                <a:cs typeface="+mn-cs"/>
              </a:rPr>
              <a:t> </a:t>
            </a:r>
            <a:r>
              <a:rPr lang="lv-LV" sz="1200" b="1" kern="1200" baseline="0" dirty="0" err="1" smtClean="0">
                <a:solidFill>
                  <a:schemeClr val="tx1"/>
                </a:solidFill>
                <a:effectLst/>
                <a:latin typeface="+mn-lt"/>
                <a:ea typeface="+mn-ea"/>
                <a:cs typeface="+mn-cs"/>
              </a:rPr>
              <a:t>for</a:t>
            </a:r>
            <a:r>
              <a:rPr lang="lv-LV" sz="1200" b="1" kern="1200" baseline="0" dirty="0" smtClean="0">
                <a:solidFill>
                  <a:schemeClr val="tx1"/>
                </a:solidFill>
                <a:effectLst/>
                <a:latin typeface="+mn-lt"/>
                <a:ea typeface="+mn-ea"/>
                <a:cs typeface="+mn-cs"/>
              </a:rPr>
              <a:t> </a:t>
            </a:r>
            <a:r>
              <a:rPr lang="lv-LV" sz="1200" b="1" kern="1200" dirty="0" smtClean="0">
                <a:solidFill>
                  <a:schemeClr val="tx1"/>
                </a:solidFill>
                <a:effectLst/>
                <a:latin typeface="+mn-lt"/>
                <a:ea typeface="+mn-ea"/>
                <a:cs typeface="+mn-cs"/>
              </a:rPr>
              <a:t>MICE </a:t>
            </a:r>
            <a:r>
              <a:rPr lang="lv-LV" sz="1200" b="1" kern="1200" dirty="0" err="1" smtClean="0">
                <a:solidFill>
                  <a:schemeClr val="tx1"/>
                </a:solidFill>
                <a:effectLst/>
                <a:latin typeface="+mn-lt"/>
                <a:ea typeface="+mn-ea"/>
                <a:cs typeface="+mn-cs"/>
              </a:rPr>
              <a:t>professionals</a:t>
            </a:r>
            <a:r>
              <a:rPr lang="lv-LV" sz="1200" b="1" kern="1200" dirty="0" smtClean="0">
                <a:solidFill>
                  <a:schemeClr val="tx1"/>
                </a:solidFill>
                <a:effectLst/>
                <a:latin typeface="+mn-lt"/>
                <a:ea typeface="+mn-ea"/>
                <a:cs typeface="+mn-cs"/>
              </a:rPr>
              <a:t> «</a:t>
            </a:r>
            <a:r>
              <a:rPr lang="lv-LV" sz="1200" b="1" kern="1200" dirty="0" err="1" smtClean="0">
                <a:solidFill>
                  <a:schemeClr val="tx1"/>
                </a:solidFill>
                <a:effectLst/>
                <a:latin typeface="+mn-lt"/>
                <a:ea typeface="+mn-ea"/>
                <a:cs typeface="+mn-cs"/>
              </a:rPr>
              <a:t>Meet</a:t>
            </a:r>
            <a:r>
              <a:rPr lang="lv-LV" sz="1200" b="1" kern="1200" dirty="0" smtClean="0">
                <a:solidFill>
                  <a:schemeClr val="tx1"/>
                </a:solidFill>
                <a:effectLst/>
                <a:latin typeface="+mn-lt"/>
                <a:ea typeface="+mn-ea"/>
                <a:cs typeface="+mn-cs"/>
              </a:rPr>
              <a:t> &amp;Travel»( 2018.spring</a:t>
            </a:r>
            <a:r>
              <a:rPr lang="lv-LV" sz="1200" b="1" kern="1200" baseline="0" dirty="0" smtClean="0">
                <a:solidFill>
                  <a:schemeClr val="tx1"/>
                </a:solidFill>
                <a:effectLst/>
                <a:latin typeface="+mn-lt"/>
                <a:ea typeface="+mn-ea"/>
                <a:cs typeface="+mn-cs"/>
              </a:rPr>
              <a:t> TBC)</a:t>
            </a:r>
          </a:p>
          <a:p>
            <a:r>
              <a:rPr lang="en-US" sz="1200" b="0" kern="1200" dirty="0" smtClean="0">
                <a:solidFill>
                  <a:schemeClr val="tx1"/>
                </a:solidFill>
                <a:effectLst/>
                <a:latin typeface="+mn-lt"/>
                <a:ea typeface="+mn-ea"/>
                <a:cs typeface="+mn-cs"/>
              </a:rPr>
              <a:t>200 MICE buyer </a:t>
            </a:r>
            <a:r>
              <a:rPr lang="lv-LV" sz="1200" b="0" kern="120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hand picked</a:t>
            </a:r>
            <a:r>
              <a:rPr lang="lv-LV" sz="1200" b="0" kern="120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 from Swedish </a:t>
            </a:r>
            <a:r>
              <a:rPr lang="lv-LV" sz="1200" b="0" kern="1200" dirty="0" err="1" smtClean="0">
                <a:solidFill>
                  <a:schemeClr val="tx1"/>
                </a:solidFill>
                <a:effectLst/>
                <a:latin typeface="+mn-lt"/>
                <a:ea typeface="+mn-ea"/>
                <a:cs typeface="+mn-cs"/>
              </a:rPr>
              <a:t>corporate</a:t>
            </a:r>
            <a:r>
              <a:rPr lang="lv-LV" sz="1200" b="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companies.</a:t>
            </a:r>
            <a:endParaRPr lang="lv-LV"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lv-LV" sz="1200" b="1" kern="1200" dirty="0" smtClean="0">
                <a:solidFill>
                  <a:schemeClr val="tx1"/>
                </a:solidFill>
                <a:effectLst/>
                <a:latin typeface="+mn-lt"/>
                <a:ea typeface="+mn-ea"/>
                <a:cs typeface="+mn-cs"/>
              </a:rPr>
              <a:t>Travel News Market</a:t>
            </a:r>
            <a:r>
              <a:rPr lang="lv-LV" sz="1200" kern="1200" dirty="0" smtClean="0">
                <a:solidFill>
                  <a:schemeClr val="tx1"/>
                </a:solidFill>
                <a:effectLst/>
                <a:latin typeface="+mn-lt"/>
                <a:ea typeface="+mn-ea"/>
                <a:cs typeface="+mn-cs"/>
              </a:rPr>
              <a:t> </a:t>
            </a:r>
          </a:p>
          <a:p>
            <a:r>
              <a:rPr lang="lv-LV" sz="1200" kern="1200" dirty="0" smtClean="0">
                <a:solidFill>
                  <a:schemeClr val="tx1"/>
                </a:solidFill>
                <a:effectLst/>
                <a:latin typeface="+mn-lt"/>
                <a:ea typeface="+mn-ea"/>
                <a:cs typeface="+mn-cs"/>
              </a:rPr>
              <a:t>Tourism </a:t>
            </a:r>
            <a:r>
              <a:rPr lang="lv-LV" sz="1200" kern="1200" dirty="0" err="1" smtClean="0">
                <a:solidFill>
                  <a:schemeClr val="tx1"/>
                </a:solidFill>
                <a:effectLst/>
                <a:latin typeface="+mn-lt"/>
                <a:ea typeface="+mn-ea"/>
                <a:cs typeface="+mn-cs"/>
              </a:rPr>
              <a:t>Professionals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Forum</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and</a:t>
            </a:r>
            <a:r>
              <a:rPr lang="lv-LV" sz="1200" kern="1200" dirty="0" smtClean="0">
                <a:solidFill>
                  <a:schemeClr val="tx1"/>
                </a:solidFill>
                <a:effectLst/>
                <a:latin typeface="+mn-lt"/>
                <a:ea typeface="+mn-ea"/>
                <a:cs typeface="+mn-cs"/>
              </a:rPr>
              <a:t> B2B </a:t>
            </a:r>
            <a:r>
              <a:rPr lang="lv-LV" sz="1200" kern="1200" dirty="0" err="1" smtClean="0">
                <a:solidFill>
                  <a:schemeClr val="tx1"/>
                </a:solidFill>
                <a:effectLst/>
                <a:latin typeface="+mn-lt"/>
                <a:ea typeface="+mn-ea"/>
                <a:cs typeface="+mn-cs"/>
              </a:rPr>
              <a:t>networking</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platform</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for</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meeting</a:t>
            </a:r>
            <a:r>
              <a:rPr lang="lv-LV" sz="1200" kern="1200" dirty="0" smtClean="0">
                <a:solidFill>
                  <a:schemeClr val="tx1"/>
                </a:solidFill>
                <a:effectLst/>
                <a:latin typeface="+mn-lt"/>
                <a:ea typeface="+mn-ea"/>
                <a:cs typeface="+mn-cs"/>
              </a:rPr>
              <a:t> tourism </a:t>
            </a:r>
            <a:r>
              <a:rPr lang="lv-LV" sz="1200" kern="1200" dirty="0" err="1" smtClean="0">
                <a:solidFill>
                  <a:schemeClr val="tx1"/>
                </a:solidFill>
                <a:effectLst/>
                <a:latin typeface="+mn-lt"/>
                <a:ea typeface="+mn-ea"/>
                <a:cs typeface="+mn-cs"/>
              </a:rPr>
              <a:t>professionals</a:t>
            </a:r>
            <a:r>
              <a:rPr lang="lv-LV" sz="1200" kern="1200" dirty="0" smtClean="0">
                <a:solidFill>
                  <a:schemeClr val="tx1"/>
                </a:solidFill>
                <a:effectLst/>
                <a:latin typeface="+mn-lt"/>
                <a:ea typeface="+mn-ea"/>
                <a:cs typeface="+mn-cs"/>
              </a:rPr>
              <a:t> in  Sweden </a:t>
            </a:r>
            <a:r>
              <a:rPr lang="lv-LV" sz="1200" kern="1200" dirty="0" err="1" smtClean="0">
                <a:solidFill>
                  <a:schemeClr val="tx1"/>
                </a:solidFill>
                <a:effectLst/>
                <a:latin typeface="+mn-lt"/>
                <a:ea typeface="+mn-ea"/>
                <a:cs typeface="+mn-cs"/>
              </a:rPr>
              <a:t>and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other</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destinations</a:t>
            </a:r>
            <a:r>
              <a:rPr lang="lv-LV" sz="1200" kern="1200" dirty="0" smtClean="0">
                <a:solidFill>
                  <a:schemeClr val="tx1"/>
                </a:solidFill>
                <a:effectLst/>
                <a:latin typeface="+mn-lt"/>
                <a:ea typeface="+mn-ea"/>
                <a:cs typeface="+mn-cs"/>
              </a:rPr>
              <a:t>.</a:t>
            </a:r>
          </a:p>
          <a:p>
            <a:r>
              <a:rPr lang="lv-LV" sz="1200" kern="1200" dirty="0" smtClean="0">
                <a:solidFill>
                  <a:schemeClr val="tx1"/>
                </a:solidFill>
                <a:effectLst/>
                <a:latin typeface="+mn-lt"/>
                <a:ea typeface="+mn-ea"/>
                <a:cs typeface="+mn-cs"/>
              </a:rPr>
              <a:t>The </a:t>
            </a:r>
            <a:r>
              <a:rPr lang="lv-LV" sz="1200" kern="1200" dirty="0" err="1" smtClean="0">
                <a:solidFill>
                  <a:schemeClr val="tx1"/>
                </a:solidFill>
                <a:effectLst/>
                <a:latin typeface="+mn-lt"/>
                <a:ea typeface="+mn-ea"/>
                <a:cs typeface="+mn-cs"/>
              </a:rPr>
              <a:t>event</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will</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be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attended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by</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more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than</a:t>
            </a:r>
            <a:r>
              <a:rPr lang="lv-LV" sz="1200" kern="1200" dirty="0" smtClean="0">
                <a:solidFill>
                  <a:schemeClr val="tx1"/>
                </a:solidFill>
                <a:effectLst/>
                <a:latin typeface="+mn-lt"/>
                <a:ea typeface="+mn-ea"/>
                <a:cs typeface="+mn-cs"/>
              </a:rPr>
              <a:t> 160 </a:t>
            </a:r>
            <a:r>
              <a:rPr lang="lv-LV" sz="1200" kern="1200" dirty="0" err="1" smtClean="0">
                <a:solidFill>
                  <a:schemeClr val="tx1"/>
                </a:solidFill>
                <a:effectLst/>
                <a:latin typeface="+mn-lt"/>
                <a:ea typeface="+mn-ea"/>
                <a:cs typeface="+mn-cs"/>
              </a:rPr>
              <a:t>participants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from</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different</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fields</a:t>
            </a:r>
            <a:r>
              <a:rPr lang="lv-LV" sz="1200" kern="1200" dirty="0" smtClean="0">
                <a:solidFill>
                  <a:schemeClr val="tx1"/>
                </a:solidFill>
                <a:effectLst/>
                <a:latin typeface="+mn-lt"/>
                <a:ea typeface="+mn-ea"/>
                <a:cs typeface="+mn-cs"/>
              </a:rPr>
              <a:t> of tourism (</a:t>
            </a:r>
            <a:r>
              <a:rPr lang="lv-LV" sz="1200" kern="1200" dirty="0" err="1" smtClean="0">
                <a:solidFill>
                  <a:schemeClr val="tx1"/>
                </a:solidFill>
                <a:effectLst/>
                <a:latin typeface="+mn-lt"/>
                <a:ea typeface="+mn-ea"/>
                <a:cs typeface="+mn-cs"/>
              </a:rPr>
              <a:t>destinations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airlines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accommodation</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ferry</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companies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etc</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well</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more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than</a:t>
            </a:r>
            <a:r>
              <a:rPr lang="lv-LV" sz="1200" kern="1200" dirty="0" smtClean="0">
                <a:solidFill>
                  <a:schemeClr val="tx1"/>
                </a:solidFill>
                <a:effectLst/>
                <a:latin typeface="+mn-lt"/>
                <a:ea typeface="+mn-ea"/>
                <a:cs typeface="+mn-cs"/>
              </a:rPr>
              <a:t> 1000 </a:t>
            </a:r>
            <a:r>
              <a:rPr lang="lv-LV" sz="1200" kern="1200" dirty="0" err="1" smtClean="0">
                <a:solidFill>
                  <a:schemeClr val="tx1"/>
                </a:solidFill>
                <a:effectLst/>
                <a:latin typeface="+mn-lt"/>
                <a:ea typeface="+mn-ea"/>
                <a:cs typeface="+mn-cs"/>
              </a:rPr>
              <a:t>event</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visitors</a:t>
            </a:r>
            <a:r>
              <a:rPr lang="lv-LV" sz="1200" kern="1200" dirty="0" smtClean="0">
                <a:solidFill>
                  <a:schemeClr val="tx1"/>
                </a:solidFill>
                <a:effectLst/>
                <a:latin typeface="+mn-lt"/>
                <a:ea typeface="+mn-ea"/>
                <a:cs typeface="+mn-cs"/>
              </a:rPr>
              <a:t>, tourism </a:t>
            </a:r>
            <a:r>
              <a:rPr lang="lv-LV" sz="1200" kern="1200" dirty="0" err="1" smtClean="0">
                <a:solidFill>
                  <a:schemeClr val="tx1"/>
                </a:solidFill>
                <a:effectLst/>
                <a:latin typeface="+mn-lt"/>
                <a:ea typeface="+mn-ea"/>
                <a:cs typeface="+mn-cs"/>
              </a:rPr>
              <a:t>professionals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from</a:t>
            </a:r>
            <a:r>
              <a:rPr lang="lv-LV" sz="1200" kern="1200" dirty="0" smtClean="0">
                <a:solidFill>
                  <a:schemeClr val="tx1"/>
                </a:solidFill>
                <a:effectLst/>
                <a:latin typeface="+mn-lt"/>
                <a:ea typeface="+mn-ea"/>
                <a:cs typeface="+mn-cs"/>
              </a:rPr>
              <a:t> Sweden (</a:t>
            </a:r>
            <a:r>
              <a:rPr lang="lv-LV" sz="1200" kern="1200" dirty="0" err="1" smtClean="0">
                <a:solidFill>
                  <a:schemeClr val="tx1"/>
                </a:solidFill>
                <a:effectLst/>
                <a:latin typeface="+mn-lt"/>
                <a:ea typeface="+mn-ea"/>
                <a:cs typeface="+mn-cs"/>
              </a:rPr>
              <a:t>tour</a:t>
            </a:r>
            <a:r>
              <a:rPr lang="lv-LV" sz="1200" kern="1200" dirty="0" smtClean="0">
                <a:solidFill>
                  <a:schemeClr val="tx1"/>
                </a:solidFill>
                <a:effectLst/>
                <a:latin typeface="+mn-lt"/>
                <a:ea typeface="+mn-ea"/>
                <a:cs typeface="+mn-cs"/>
              </a:rPr>
              <a:t> operators, </a:t>
            </a:r>
            <a:r>
              <a:rPr lang="lv-LV" sz="1200" kern="1200" dirty="0" err="1" smtClean="0">
                <a:solidFill>
                  <a:schemeClr val="tx1"/>
                </a:solidFill>
                <a:effectLst/>
                <a:latin typeface="+mn-lt"/>
                <a:ea typeface="+mn-ea"/>
                <a:cs typeface="+mn-cs"/>
              </a:rPr>
              <a:t>travel</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agents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industry</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professional</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associations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media</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etc</a:t>
            </a:r>
            <a:endParaRPr lang="lv-LV"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b="1" dirty="0" smtClean="0"/>
              <a:t>5 -6 SEPTEMBER, 2018. Stockholm &amp; Helsinki B2B Travel Show </a:t>
            </a:r>
            <a:r>
              <a:rPr lang="en-US" dirty="0" smtClean="0"/>
              <a:t>is a workshop where you find clients and networks both in Stockholm and Helsinki, on board m/s Silja Serenade in </a:t>
            </a:r>
            <a:r>
              <a:rPr lang="en-US" dirty="0" err="1" smtClean="0"/>
              <a:t>harbour</a:t>
            </a:r>
            <a:r>
              <a:rPr lang="en-US" dirty="0" smtClean="0"/>
              <a:t>. </a:t>
            </a:r>
            <a:r>
              <a:rPr lang="lv-LV" dirty="0" smtClean="0"/>
              <a:t>T</a:t>
            </a:r>
            <a:r>
              <a:rPr lang="en-US" dirty="0" err="1" smtClean="0"/>
              <a:t>otally</a:t>
            </a:r>
            <a:r>
              <a:rPr lang="en-US" dirty="0" smtClean="0"/>
              <a:t> 600 professionals on board. Travel agents, tour operators, travel managers, buyers and VIP´s from companies, network contacts as well as media and bloggers </a:t>
            </a:r>
            <a:r>
              <a:rPr lang="lv-LV" dirty="0" smtClean="0"/>
              <a:t>.</a:t>
            </a:r>
            <a:r>
              <a:rPr lang="lv-LV" baseline="0" dirty="0" smtClean="0"/>
              <a:t> </a:t>
            </a:r>
          </a:p>
          <a:p>
            <a:pPr marL="0" indent="0">
              <a:buFont typeface="Arial" panose="020B0604020202020204" pitchFamily="34" charset="0"/>
              <a:buNone/>
            </a:pPr>
            <a:r>
              <a:rPr lang="lv-LV" b="1" dirty="0" smtClean="0"/>
              <a:t>SWEDEN</a:t>
            </a:r>
            <a:r>
              <a:rPr lang="lv-LV" b="1" baseline="0" dirty="0" smtClean="0"/>
              <a:t> &amp;NORWAY</a:t>
            </a:r>
          </a:p>
          <a:p>
            <a:pPr marL="171450" indent="-171450">
              <a:buFont typeface="Arial" panose="020B0604020202020204" pitchFamily="34" charset="0"/>
              <a:buChar char="•"/>
            </a:pPr>
            <a:r>
              <a:rPr lang="en-US" b="0" dirty="0" smtClean="0"/>
              <a:t>Thematic seminars in cooperation with the </a:t>
            </a:r>
            <a:r>
              <a:rPr lang="lv-LV" b="0" dirty="0" smtClean="0"/>
              <a:t>N</a:t>
            </a:r>
            <a:r>
              <a:rPr lang="en-US" b="0" dirty="0" err="1" smtClean="0"/>
              <a:t>ational</a:t>
            </a:r>
            <a:r>
              <a:rPr lang="en-US" b="0" dirty="0" smtClean="0"/>
              <a:t> </a:t>
            </a:r>
            <a:r>
              <a:rPr lang="lv-LV" b="0" dirty="0" err="1" smtClean="0"/>
              <a:t>carrier</a:t>
            </a:r>
            <a:r>
              <a:rPr lang="lv-LV" b="0" baseline="0" dirty="0" smtClean="0"/>
              <a:t> </a:t>
            </a:r>
            <a:r>
              <a:rPr lang="en-US" b="0" dirty="0" smtClean="0"/>
              <a:t>airBaltic and the Latvian tourism industry</a:t>
            </a:r>
            <a:r>
              <a:rPr lang="lv-LV" b="0" baseline="0" dirty="0" smtClean="0"/>
              <a:t> </a:t>
            </a:r>
            <a:r>
              <a:rPr lang="lv-LV" b="0" dirty="0" smtClean="0"/>
              <a:t>(Latvia 100)</a:t>
            </a:r>
            <a:endParaRPr lang="en-US" b="0" dirty="0" smtClean="0"/>
          </a:p>
          <a:p>
            <a:pPr marL="171450" indent="-171450">
              <a:buFont typeface="Arial" panose="020B0604020202020204" pitchFamily="34" charset="0"/>
              <a:buChar char="•"/>
            </a:pPr>
            <a:endParaRPr lang="en-US" b="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B866F-292D-41B5-A2D7-C2B4F3D9592E}" type="slidenum">
              <a:rPr lang="lv-LV" smtClean="0"/>
              <a:t>12</a:t>
            </a:fld>
            <a:endParaRPr lang="lv-LV"/>
          </a:p>
        </p:txBody>
      </p:sp>
    </p:spTree>
    <p:extLst>
      <p:ext uri="{BB962C8B-B14F-4D97-AF65-F5344CB8AC3E}">
        <p14:creationId xmlns:p14="http://schemas.microsoft.com/office/powerpoint/2010/main" val="1234456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7C9B866F-292D-41B5-A2D7-C2B4F3D9592E}" type="slidenum">
              <a:rPr lang="lv-LV" smtClean="0"/>
              <a:pPr/>
              <a:t>13</a:t>
            </a:fld>
            <a:endParaRPr lang="lv-LV"/>
          </a:p>
        </p:txBody>
      </p:sp>
    </p:spTree>
    <p:extLst>
      <p:ext uri="{BB962C8B-B14F-4D97-AF65-F5344CB8AC3E}">
        <p14:creationId xmlns:p14="http://schemas.microsoft.com/office/powerpoint/2010/main" val="832470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27C38BD-033F-481F-9E03-4A9B0F5A73DE}" type="slidenum">
              <a:rPr lang="lv-LV" smtClean="0"/>
              <a:t>14</a:t>
            </a:fld>
            <a:endParaRPr lang="lv-LV"/>
          </a:p>
        </p:txBody>
      </p:sp>
    </p:spTree>
    <p:extLst>
      <p:ext uri="{BB962C8B-B14F-4D97-AF65-F5344CB8AC3E}">
        <p14:creationId xmlns:p14="http://schemas.microsoft.com/office/powerpoint/2010/main" val="188108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B27C38BD-033F-481F-9E03-4A9B0F5A73DE}" type="slidenum">
              <a:rPr lang="lv-LV" smtClean="0"/>
              <a:t>15</a:t>
            </a:fld>
            <a:endParaRPr lang="lv-LV"/>
          </a:p>
        </p:txBody>
      </p:sp>
    </p:spTree>
    <p:extLst>
      <p:ext uri="{BB962C8B-B14F-4D97-AF65-F5344CB8AC3E}">
        <p14:creationId xmlns:p14="http://schemas.microsoft.com/office/powerpoint/2010/main" val="1688556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799DCA62-6B37-4AC2-9DF8-E5EECA0DD07E}" type="slidenum">
              <a:rPr lang="lv-LV" smtClean="0"/>
              <a:t>16</a:t>
            </a:fld>
            <a:endParaRPr lang="lv-LV"/>
          </a:p>
        </p:txBody>
      </p:sp>
    </p:spTree>
    <p:extLst>
      <p:ext uri="{BB962C8B-B14F-4D97-AF65-F5344CB8AC3E}">
        <p14:creationId xmlns:p14="http://schemas.microsoft.com/office/powerpoint/2010/main" val="416580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dirty="0" err="1" smtClean="0"/>
              <a:t>Important</a:t>
            </a:r>
            <a:r>
              <a:rPr lang="lv-LV" b="1" dirty="0" smtClean="0"/>
              <a:t>: </a:t>
            </a:r>
          </a:p>
          <a:p>
            <a:r>
              <a:rPr lang="en-US" b="1" dirty="0" smtClean="0"/>
              <a:t>Sweden and Norway are priority tourism markets</a:t>
            </a:r>
            <a:r>
              <a:rPr lang="lv-LV" b="1" dirty="0" smtClean="0"/>
              <a:t> </a:t>
            </a:r>
            <a:endParaRPr lang="en-US" b="1" dirty="0" smtClean="0"/>
          </a:p>
          <a:p>
            <a:r>
              <a:rPr lang="en-US" b="1" dirty="0" smtClean="0"/>
              <a:t>LIAA </a:t>
            </a:r>
            <a:r>
              <a:rPr lang="en-US" b="1" dirty="0" err="1" smtClean="0"/>
              <a:t>representa</a:t>
            </a:r>
            <a:r>
              <a:rPr lang="lv-LV" b="1" dirty="0" smtClean="0"/>
              <a:t>t</a:t>
            </a:r>
            <a:r>
              <a:rPr lang="en-US" b="1" dirty="0" err="1" smtClean="0"/>
              <a:t>ive</a:t>
            </a:r>
            <a:r>
              <a:rPr lang="en-US" b="1" dirty="0" smtClean="0"/>
              <a:t> offices in Sweden and Norway</a:t>
            </a:r>
            <a:r>
              <a:rPr lang="lv-LV" b="1" dirty="0" smtClean="0"/>
              <a:t>- </a:t>
            </a:r>
            <a:r>
              <a:rPr lang="lv-LV" b="1" dirty="0" err="1" smtClean="0"/>
              <a:t>more</a:t>
            </a:r>
            <a:r>
              <a:rPr lang="lv-LV" b="1" dirty="0" smtClean="0"/>
              <a:t> </a:t>
            </a:r>
            <a:r>
              <a:rPr lang="lv-LV" b="1" dirty="0" err="1" smtClean="0"/>
              <a:t>power</a:t>
            </a:r>
            <a:r>
              <a:rPr lang="lv-LV" b="1" dirty="0" smtClean="0"/>
              <a:t> </a:t>
            </a:r>
            <a:r>
              <a:rPr lang="lv-LV" b="1" dirty="0" err="1" smtClean="0"/>
              <a:t>for</a:t>
            </a:r>
            <a:r>
              <a:rPr lang="lv-LV" b="1" dirty="0" smtClean="0"/>
              <a:t>  </a:t>
            </a:r>
            <a:r>
              <a:rPr lang="lv-LV" b="1" dirty="0" err="1" smtClean="0"/>
              <a:t>attracting</a:t>
            </a:r>
            <a:r>
              <a:rPr lang="lv-LV" b="1" dirty="0" smtClean="0"/>
              <a:t> </a:t>
            </a:r>
            <a:r>
              <a:rPr lang="lv-LV" b="1" dirty="0" err="1" smtClean="0"/>
              <a:t>tourists</a:t>
            </a:r>
            <a:r>
              <a:rPr lang="lv-LV" b="1" dirty="0" smtClean="0"/>
              <a:t> </a:t>
            </a:r>
            <a:r>
              <a:rPr lang="lv-LV" b="1" dirty="0" err="1" smtClean="0"/>
              <a:t>from</a:t>
            </a:r>
            <a:r>
              <a:rPr lang="lv-LV" b="1" dirty="0" smtClean="0"/>
              <a:t> Sweden </a:t>
            </a:r>
            <a:r>
              <a:rPr lang="lv-LV" b="1" dirty="0" err="1" smtClean="0"/>
              <a:t>and</a:t>
            </a:r>
            <a:r>
              <a:rPr lang="lv-LV" b="1" dirty="0" smtClean="0"/>
              <a:t> </a:t>
            </a:r>
            <a:r>
              <a:rPr lang="lv-LV" b="1" dirty="0" err="1" smtClean="0"/>
              <a:t>Norway</a:t>
            </a:r>
            <a:endParaRPr lang="lv-LV" b="1" dirty="0" smtClean="0"/>
          </a:p>
          <a:p>
            <a:r>
              <a:rPr lang="lv-LV" b="1" dirty="0" err="1" smtClean="0"/>
              <a:t>Changes</a:t>
            </a:r>
            <a:r>
              <a:rPr lang="lv-LV" b="1" dirty="0" smtClean="0"/>
              <a:t> in tourism </a:t>
            </a:r>
            <a:r>
              <a:rPr lang="lv-LV" b="1" dirty="0" err="1" smtClean="0"/>
              <a:t>flow</a:t>
            </a:r>
            <a:r>
              <a:rPr lang="lv-LV" b="1" dirty="0" smtClean="0"/>
              <a:t>:</a:t>
            </a:r>
            <a:r>
              <a:rPr lang="en-US" b="1" dirty="0" smtClean="0"/>
              <a:t>The increase in Swedish tourism has been facilitated by several factor</a:t>
            </a:r>
            <a:r>
              <a:rPr lang="lv-LV" b="1" dirty="0" smtClean="0"/>
              <a:t>s:</a:t>
            </a:r>
          </a:p>
          <a:p>
            <a:pPr marL="171450" indent="-171450">
              <a:buFont typeface="Arial" panose="020B0604020202020204" pitchFamily="34" charset="0"/>
              <a:buChar char="•"/>
            </a:pPr>
            <a:r>
              <a:rPr lang="en-US" dirty="0" smtClean="0"/>
              <a:t>From the end of 2016, from Riga to Stockholm, there are 2 ferries serving between Riga and Stockholm.</a:t>
            </a:r>
          </a:p>
          <a:p>
            <a:pPr marL="171450" indent="-171450">
              <a:buFont typeface="Arial" panose="020B0604020202020204" pitchFamily="34" charset="0"/>
              <a:buChar char="•"/>
            </a:pPr>
            <a:r>
              <a:rPr lang="en-US" dirty="0" smtClean="0"/>
              <a:t>LIAA and </a:t>
            </a:r>
            <a:r>
              <a:rPr lang="en-US" dirty="0" err="1" smtClean="0"/>
              <a:t>Tallink</a:t>
            </a:r>
            <a:r>
              <a:rPr lang="en-US" dirty="0" smtClean="0"/>
              <a:t>  marketing activities, also contributing to the arrival of the Swedes with one vessel, remain overnight and leave the other.</a:t>
            </a:r>
            <a:r>
              <a:rPr lang="lv-LV" baseline="0" dirty="0" smtClean="0"/>
              <a:t> </a:t>
            </a:r>
            <a:r>
              <a:rPr lang="en-US" dirty="0" smtClean="0"/>
              <a:t>Additionally to  flights to Stockholm,</a:t>
            </a:r>
            <a:r>
              <a:rPr lang="lv-LV" dirty="0" smtClean="0"/>
              <a:t> </a:t>
            </a:r>
            <a:r>
              <a:rPr lang="en-US" dirty="0" err="1" smtClean="0"/>
              <a:t>airBaltic</a:t>
            </a:r>
            <a:r>
              <a:rPr lang="en-US" dirty="0" smtClean="0"/>
              <a:t> has launched a flight from Riga to Gothenburg (full flights)</a:t>
            </a:r>
          </a:p>
          <a:p>
            <a:pPr marL="171450" indent="-171450">
              <a:buFont typeface="Arial" panose="020B0604020202020204" pitchFamily="34" charset="0"/>
              <a:buChar char="•"/>
            </a:pPr>
            <a:r>
              <a:rPr lang="en-US" dirty="0" smtClean="0"/>
              <a:t>SAS  flights from Stockholm to Riga</a:t>
            </a:r>
          </a:p>
          <a:p>
            <a:pPr marL="171450" indent="-171450">
              <a:buFont typeface="Arial" panose="020B0604020202020204" pitchFamily="34" charset="0"/>
              <a:buChar char="•"/>
            </a:pPr>
            <a:r>
              <a:rPr lang="lv-LV" dirty="0" smtClean="0"/>
              <a:t>LIAA</a:t>
            </a:r>
            <a:r>
              <a:rPr lang="lv-LV" baseline="0" dirty="0" smtClean="0"/>
              <a:t> </a:t>
            </a:r>
            <a:r>
              <a:rPr lang="en-US" dirty="0" smtClean="0"/>
              <a:t>Marketing activities done, according to tourist segments that need to be addressed in Sweden.</a:t>
            </a:r>
            <a:endParaRPr lang="lv-LV" dirty="0" smtClean="0"/>
          </a:p>
          <a:p>
            <a:pPr marL="171450" indent="-171450">
              <a:buFont typeface="Arial" panose="020B0604020202020204" pitchFamily="34" charset="0"/>
              <a:buChar char="•"/>
            </a:pPr>
            <a:r>
              <a:rPr lang="lv-LV" dirty="0" err="1" smtClean="0"/>
              <a:t>Unstability</a:t>
            </a:r>
            <a:r>
              <a:rPr lang="lv-LV" dirty="0" smtClean="0"/>
              <a:t> </a:t>
            </a:r>
            <a:r>
              <a:rPr lang="lv-LV" dirty="0" err="1" smtClean="0"/>
              <a:t>and</a:t>
            </a:r>
            <a:r>
              <a:rPr lang="lv-LV" dirty="0" smtClean="0"/>
              <a:t> </a:t>
            </a:r>
            <a:r>
              <a:rPr lang="en-US" dirty="0" smtClean="0"/>
              <a:t>Security situation in other European countries ( </a:t>
            </a:r>
            <a:r>
              <a:rPr lang="en-US" dirty="0" err="1" smtClean="0"/>
              <a:t>ter</a:t>
            </a:r>
            <a:r>
              <a:rPr lang="lv-LV" dirty="0" smtClean="0"/>
              <a:t>r</a:t>
            </a:r>
            <a:r>
              <a:rPr lang="en-US" dirty="0" smtClean="0"/>
              <a:t>or attacks etc.)</a:t>
            </a:r>
            <a:r>
              <a:rPr lang="lv-LV" dirty="0" smtClean="0"/>
              <a:t> </a:t>
            </a:r>
            <a:r>
              <a:rPr lang="lv-LV" dirty="0" err="1" smtClean="0"/>
              <a:t>stimulates</a:t>
            </a:r>
            <a:r>
              <a:rPr lang="lv-LV" dirty="0" smtClean="0"/>
              <a:t> </a:t>
            </a:r>
            <a:r>
              <a:rPr lang="en-US" dirty="0" smtClean="0"/>
              <a:t> growing popularity of </a:t>
            </a:r>
            <a:r>
              <a:rPr lang="lv-LV" dirty="0" err="1" smtClean="0"/>
              <a:t>closer</a:t>
            </a:r>
            <a:r>
              <a:rPr lang="lv-LV" dirty="0" smtClean="0"/>
              <a:t> </a:t>
            </a:r>
            <a:r>
              <a:rPr lang="en-US" dirty="0" smtClean="0"/>
              <a:t>tourism destinations.</a:t>
            </a:r>
          </a:p>
          <a:p>
            <a:endParaRPr lang="lv-LV" b="1" dirty="0" smtClean="0"/>
          </a:p>
          <a:p>
            <a:r>
              <a:rPr lang="en-US" b="1" dirty="0" smtClean="0"/>
              <a:t>Changes in tourism flow</a:t>
            </a:r>
            <a:r>
              <a:rPr lang="lv-LV" b="1" dirty="0" smtClean="0"/>
              <a:t> in </a:t>
            </a:r>
            <a:r>
              <a:rPr lang="lv-LV" b="1" dirty="0" err="1" smtClean="0"/>
              <a:t>Norway</a:t>
            </a:r>
            <a:r>
              <a:rPr lang="lv-LV" b="1" dirty="0" smtClean="0"/>
              <a:t> </a:t>
            </a:r>
            <a:r>
              <a:rPr lang="en-US" b="1" dirty="0" smtClean="0"/>
              <a:t>:</a:t>
            </a:r>
            <a:r>
              <a:rPr lang="lv-LV" b="1" dirty="0" smtClean="0"/>
              <a:t> </a:t>
            </a:r>
            <a:r>
              <a:rPr lang="en-US" b="1" dirty="0" smtClean="0"/>
              <a:t>The </a:t>
            </a:r>
            <a:r>
              <a:rPr lang="lv-LV" b="1" dirty="0" smtClean="0"/>
              <a:t>de</a:t>
            </a:r>
            <a:r>
              <a:rPr lang="en-US" b="1" dirty="0" smtClean="0"/>
              <a:t>crease in </a:t>
            </a:r>
            <a:r>
              <a:rPr lang="lv-LV" b="1" dirty="0" err="1" smtClean="0"/>
              <a:t>Norwegian</a:t>
            </a:r>
            <a:r>
              <a:rPr lang="lv-LV" b="1" baseline="0" dirty="0" smtClean="0"/>
              <a:t> </a:t>
            </a:r>
            <a:r>
              <a:rPr lang="en-US" b="1" dirty="0" smtClean="0"/>
              <a:t>tourism has been facilitated by several factors:</a:t>
            </a:r>
            <a:endParaRPr lang="lv-LV" b="1" dirty="0" smtClean="0"/>
          </a:p>
          <a:p>
            <a:pPr marL="171450" indent="-171450">
              <a:buFont typeface="Arial" panose="020B0604020202020204" pitchFamily="34" charset="0"/>
              <a:buChar char="•"/>
            </a:pPr>
            <a:r>
              <a:rPr lang="en-US" dirty="0" smtClean="0"/>
              <a:t>The Norwegian economy has been volatile in recent years, adversely affecting the tourism sector. This has resulted in fewer advance bookings and difficult to predict future trends</a:t>
            </a:r>
            <a:endParaRPr lang="lv-LV" dirty="0" smtClean="0"/>
          </a:p>
          <a:p>
            <a:pPr marL="171450" indent="-171450">
              <a:buFont typeface="Arial" panose="020B0604020202020204" pitchFamily="34" charset="0"/>
              <a:buChar char="•"/>
            </a:pPr>
            <a:r>
              <a:rPr lang="lv-LV" dirty="0" err="1" smtClean="0"/>
              <a:t>According</a:t>
            </a:r>
            <a:r>
              <a:rPr lang="lv-LV" dirty="0" smtClean="0"/>
              <a:t> to </a:t>
            </a:r>
            <a:r>
              <a:rPr lang="en-US" dirty="0" err="1" smtClean="0"/>
              <a:t>airBaltic</a:t>
            </a:r>
            <a:r>
              <a:rPr lang="lv-LV" dirty="0" smtClean="0"/>
              <a:t>,</a:t>
            </a:r>
            <a:r>
              <a:rPr lang="en-US" dirty="0" smtClean="0"/>
              <a:t> </a:t>
            </a:r>
            <a:r>
              <a:rPr lang="lv-LV" dirty="0" err="1" smtClean="0"/>
              <a:t>tourist</a:t>
            </a:r>
            <a:r>
              <a:rPr lang="lv-LV" baseline="0" dirty="0" smtClean="0"/>
              <a:t> </a:t>
            </a:r>
            <a:r>
              <a:rPr lang="lv-LV" baseline="0" dirty="0" err="1" smtClean="0"/>
              <a:t>flow</a:t>
            </a:r>
            <a:r>
              <a:rPr lang="lv-LV" baseline="0" dirty="0" smtClean="0"/>
              <a:t> </a:t>
            </a:r>
            <a:r>
              <a:rPr lang="lv-LV" baseline="0" dirty="0" err="1" smtClean="0"/>
              <a:t>has</a:t>
            </a:r>
            <a:r>
              <a:rPr lang="lv-LV" baseline="0" dirty="0" smtClean="0"/>
              <a:t> </a:t>
            </a:r>
            <a:r>
              <a:rPr lang="lv-LV" baseline="0" dirty="0" err="1" smtClean="0"/>
              <a:t>been</a:t>
            </a:r>
            <a:r>
              <a:rPr lang="lv-LV" baseline="0" dirty="0" smtClean="0"/>
              <a:t> </a:t>
            </a:r>
            <a:r>
              <a:rPr lang="en-US" dirty="0" smtClean="0"/>
              <a:t>influenced </a:t>
            </a:r>
            <a:r>
              <a:rPr lang="lv-LV" dirty="0" err="1" smtClean="0"/>
              <a:t>also</a:t>
            </a:r>
            <a:r>
              <a:rPr lang="lv-LV" dirty="0" smtClean="0"/>
              <a:t> </a:t>
            </a:r>
            <a:r>
              <a:rPr lang="en-US" dirty="0" smtClean="0"/>
              <a:t>by the fact that </a:t>
            </a:r>
            <a:r>
              <a:rPr lang="en-US" dirty="0" err="1" smtClean="0"/>
              <a:t>airBaltic</a:t>
            </a:r>
            <a:r>
              <a:rPr lang="en-US" dirty="0" smtClean="0"/>
              <a:t> </a:t>
            </a:r>
            <a:r>
              <a:rPr lang="lv-LV" dirty="0" err="1" smtClean="0"/>
              <a:t>has</a:t>
            </a:r>
            <a:r>
              <a:rPr lang="en-US" dirty="0" smtClean="0"/>
              <a:t> no longer a SAS codeshare agreement</a:t>
            </a:r>
            <a:r>
              <a:rPr lang="lv-LV" baseline="0" dirty="0" smtClean="0"/>
              <a:t> </a:t>
            </a:r>
            <a:r>
              <a:rPr lang="en-US" dirty="0" smtClean="0"/>
              <a:t>(which previously allowed groups with  tickets from all over Norway).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Well and our price level in Riga is not very competitive anymore. </a:t>
            </a:r>
            <a:endParaRPr lang="lv-LV"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dirty="0" err="1" smtClean="0"/>
              <a:t>New</a:t>
            </a:r>
            <a:r>
              <a:rPr lang="lv-LV" dirty="0" smtClean="0"/>
              <a:t> </a:t>
            </a:r>
            <a:r>
              <a:rPr lang="en-US" dirty="0" smtClean="0"/>
              <a:t>flights from Oslo</a:t>
            </a:r>
            <a:r>
              <a:rPr lang="lv-LV" dirty="0" smtClean="0"/>
              <a:t> </a:t>
            </a:r>
            <a:r>
              <a:rPr lang="lv-LV" dirty="0" err="1" smtClean="0"/>
              <a:t>had</a:t>
            </a:r>
            <a:r>
              <a:rPr lang="lv-LV" dirty="0" smtClean="0"/>
              <a:t> </a:t>
            </a:r>
            <a:r>
              <a:rPr lang="lv-LV" dirty="0" err="1" smtClean="0"/>
              <a:t>opened</a:t>
            </a:r>
            <a:r>
              <a:rPr lang="lv-LV" dirty="0" smtClean="0"/>
              <a:t> to </a:t>
            </a:r>
            <a:r>
              <a:rPr lang="en-US" dirty="0" smtClean="0"/>
              <a:t>several equally attractive tourist destinations</a:t>
            </a:r>
            <a:r>
              <a:rPr lang="lv-LV" dirty="0" smtClean="0"/>
              <a:t> (</a:t>
            </a:r>
            <a:r>
              <a:rPr lang="lv-LV" baseline="0" dirty="0" smtClean="0"/>
              <a:t>tourism </a:t>
            </a:r>
            <a:r>
              <a:rPr lang="lv-LV" baseline="0" dirty="0" err="1" smtClean="0"/>
              <a:t>offer</a:t>
            </a:r>
            <a:r>
              <a:rPr lang="lv-LV" baseline="0" dirty="0" smtClean="0"/>
              <a:t> &amp; </a:t>
            </a:r>
            <a:r>
              <a:rPr lang="lv-LV" dirty="0" err="1" smtClean="0"/>
              <a:t>price</a:t>
            </a:r>
            <a:r>
              <a:rPr lang="lv-LV" dirty="0" smtClean="0"/>
              <a:t> </a:t>
            </a:r>
            <a:r>
              <a:rPr lang="lv-LV" dirty="0" err="1" smtClean="0"/>
              <a:t>level</a:t>
            </a:r>
            <a:r>
              <a:rPr lang="en-US" dirty="0" smtClean="0"/>
              <a:t>).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27C38BD-033F-481F-9E03-4A9B0F5A73DE}" type="slidenum">
              <a:rPr lang="lv-LV" smtClean="0"/>
              <a:t>3</a:t>
            </a:fld>
            <a:endParaRPr lang="lv-LV"/>
          </a:p>
        </p:txBody>
      </p:sp>
    </p:spTree>
    <p:extLst>
      <p:ext uri="{BB962C8B-B14F-4D97-AF65-F5344CB8AC3E}">
        <p14:creationId xmlns:p14="http://schemas.microsoft.com/office/powerpoint/2010/main" val="3049081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u="sng" dirty="0" smtClean="0"/>
              <a:t>Tourism trends affecting the selection of tourism target audiences.</a:t>
            </a:r>
            <a:endParaRPr lang="lv-LV" sz="1100" b="1" u="sng" dirty="0" smtClean="0"/>
          </a:p>
          <a:p>
            <a:pPr marL="171450" indent="-171450">
              <a:buFont typeface="Arial" panose="020B0604020202020204" pitchFamily="34" charset="0"/>
              <a:buChar char="•"/>
            </a:pPr>
            <a:r>
              <a:rPr lang="en-US" sz="1100" b="0" u="none" dirty="0" smtClean="0"/>
              <a:t>WHOPs (</a:t>
            </a:r>
            <a:r>
              <a:rPr lang="en-US" sz="1100" b="0" u="none" dirty="0" err="1" smtClean="0"/>
              <a:t>Whealthy</a:t>
            </a:r>
            <a:r>
              <a:rPr lang="en-US" sz="1100" b="0" u="none" dirty="0" smtClean="0"/>
              <a:t>, Healthy Older People), or "Active Seniors" </a:t>
            </a:r>
            <a:endParaRPr lang="lv-LV" sz="1100" b="0" u="none" dirty="0" smtClean="0"/>
          </a:p>
          <a:p>
            <a:pPr marL="171450" indent="-171450">
              <a:buFont typeface="Arial" panose="020B0604020202020204" pitchFamily="34" charset="0"/>
              <a:buChar char="•"/>
            </a:pPr>
            <a:r>
              <a:rPr lang="en-US" sz="1100" b="0" u="none" dirty="0" smtClean="0"/>
              <a:t>Double Income, No Kids (DINKs)</a:t>
            </a:r>
          </a:p>
          <a:p>
            <a:pPr marL="171450" indent="-171450">
              <a:buFont typeface="Arial" panose="020B0604020202020204" pitchFamily="34" charset="0"/>
              <a:buChar char="•"/>
            </a:pPr>
            <a:r>
              <a:rPr lang="en-US" sz="1100" b="0" kern="1200" dirty="0" smtClean="0">
                <a:solidFill>
                  <a:schemeClr val="tx1"/>
                </a:solidFill>
                <a:effectLst/>
                <a:latin typeface="+mn-lt"/>
                <a:ea typeface="+mn-ea"/>
                <a:cs typeface="+mn-cs"/>
              </a:rPr>
              <a:t>Millennials and Generation </a:t>
            </a:r>
            <a:r>
              <a:rPr lang="lv-LV" sz="1100" b="0" kern="1200" dirty="0" smtClean="0">
                <a:solidFill>
                  <a:schemeClr val="tx1"/>
                </a:solidFill>
                <a:effectLst/>
                <a:latin typeface="+mn-lt"/>
                <a:ea typeface="+mn-ea"/>
                <a:cs typeface="+mn-cs"/>
              </a:rPr>
              <a:t>Z</a:t>
            </a:r>
            <a:r>
              <a:rPr lang="en-US" sz="1100" b="0" kern="1200" dirty="0" smtClean="0">
                <a:solidFill>
                  <a:schemeClr val="tx1"/>
                </a:solidFill>
                <a:effectLst/>
                <a:latin typeface="+mn-lt"/>
                <a:ea typeface="+mn-ea"/>
                <a:cs typeface="+mn-cs"/>
              </a:rPr>
              <a:t> </a:t>
            </a:r>
            <a:r>
              <a:rPr lang="lv-LV" sz="1100" b="0" kern="1200" dirty="0" smtClean="0">
                <a:solidFill>
                  <a:schemeClr val="tx1"/>
                </a:solidFill>
                <a:effectLst/>
                <a:latin typeface="+mn-lt"/>
                <a:ea typeface="+mn-ea"/>
                <a:cs typeface="+mn-cs"/>
              </a:rPr>
              <a:t>(</a:t>
            </a:r>
            <a:r>
              <a:rPr lang="lv-LV" sz="1100" b="0" kern="1200" dirty="0" err="1" smtClean="0">
                <a:solidFill>
                  <a:schemeClr val="tx1"/>
                </a:solidFill>
                <a:effectLst/>
                <a:latin typeface="+mn-lt"/>
                <a:ea typeface="+mn-ea"/>
                <a:cs typeface="+mn-cs"/>
              </a:rPr>
              <a:t>digital</a:t>
            </a:r>
            <a:r>
              <a:rPr lang="lv-LV" sz="1100" b="0" kern="1200" dirty="0" smtClean="0">
                <a:solidFill>
                  <a:schemeClr val="tx1"/>
                </a:solidFill>
                <a:effectLst/>
                <a:latin typeface="+mn-lt"/>
                <a:ea typeface="+mn-ea"/>
                <a:cs typeface="+mn-cs"/>
              </a:rPr>
              <a:t> </a:t>
            </a:r>
            <a:r>
              <a:rPr lang="lv-LV" sz="1100" b="0" kern="1200" dirty="0" err="1" smtClean="0">
                <a:solidFill>
                  <a:schemeClr val="tx1"/>
                </a:solidFill>
                <a:effectLst/>
                <a:latin typeface="+mn-lt"/>
                <a:ea typeface="+mn-ea"/>
                <a:cs typeface="+mn-cs"/>
              </a:rPr>
              <a:t>natives</a:t>
            </a:r>
            <a:r>
              <a:rPr lang="lv-LV" sz="1100" b="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lv-LV" sz="1100" b="0" u="sng" dirty="0" smtClean="0"/>
              <a:t>MICE </a:t>
            </a:r>
            <a:r>
              <a:rPr lang="lv-LV" sz="1100" b="0" u="sng" dirty="0" err="1" smtClean="0"/>
              <a:t>segment</a:t>
            </a:r>
            <a:endParaRPr lang="lv-LV" sz="1100" b="0" u="sng" dirty="0" smtClean="0"/>
          </a:p>
          <a:p>
            <a:pPr marL="0" indent="0">
              <a:buFont typeface="Arial" panose="020B0604020202020204" pitchFamily="34" charset="0"/>
              <a:buNone/>
            </a:pPr>
            <a:r>
              <a:rPr lang="lv-LV" sz="1100" b="1" u="sng" dirty="0" err="1" smtClean="0"/>
              <a:t>Common</a:t>
            </a:r>
            <a:r>
              <a:rPr lang="lv-LV" sz="1100" b="1" u="sng" dirty="0" smtClean="0"/>
              <a:t> tendences:</a:t>
            </a:r>
          </a:p>
          <a:p>
            <a:pPr marL="171450" indent="-171450">
              <a:buFont typeface="Arial" panose="020B0604020202020204" pitchFamily="34" charset="0"/>
              <a:buChar char="•"/>
            </a:pPr>
            <a:r>
              <a:rPr lang="en-US" sz="1100" b="1" dirty="0" smtClean="0"/>
              <a:t>The ever more </a:t>
            </a:r>
            <a:r>
              <a:rPr lang="lv-LV" sz="1100" b="1" dirty="0" smtClean="0"/>
              <a:t>«</a:t>
            </a:r>
            <a:r>
              <a:rPr lang="en-US" sz="1100" b="1" dirty="0" smtClean="0"/>
              <a:t>hectic lifestyle</a:t>
            </a:r>
            <a:r>
              <a:rPr lang="lv-LV" sz="1100" b="1" dirty="0" smtClean="0"/>
              <a:t>»</a:t>
            </a:r>
            <a:r>
              <a:rPr lang="en-US" sz="1100" b="1" dirty="0" smtClean="0"/>
              <a:t>, stress, lack of time, and other contemporary trends, especially in the business sector, place more emphasis on the importance of free time. </a:t>
            </a:r>
            <a:endParaRPr lang="lv-LV" sz="1100" b="1" dirty="0" smtClean="0"/>
          </a:p>
          <a:p>
            <a:r>
              <a:rPr lang="en-US" sz="1100" b="0" dirty="0" smtClean="0"/>
              <a:t>Free time is expected both for physical and mental recovery in a short period of time.</a:t>
            </a:r>
            <a:endParaRPr lang="lv-LV" sz="1100" b="0" dirty="0" smtClean="0"/>
          </a:p>
          <a:p>
            <a:pPr marL="171450" indent="-171450">
              <a:buFont typeface="Arial" panose="020B0604020202020204" pitchFamily="34" charset="0"/>
              <a:buChar char="•"/>
            </a:pPr>
            <a:r>
              <a:rPr lang="en-US" sz="1100" b="1" dirty="0" smtClean="0"/>
              <a:t>Demographic change, the "aging" of the population and the global catastrophes, is the future of the so-called megatrend, which changes the consumer segment and interests and direction.</a:t>
            </a:r>
            <a:endParaRPr lang="lv-LV" sz="11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t>Greater trust is already known destinations, products and services.</a:t>
            </a:r>
            <a:endParaRPr lang="lv-LV" sz="1100" b="0" dirty="0" smtClean="0"/>
          </a:p>
          <a:p>
            <a:pPr marL="171450" indent="-171450">
              <a:buFont typeface="Arial" panose="020B0604020202020204" pitchFamily="34" charset="0"/>
              <a:buChar char="•"/>
            </a:pPr>
            <a:r>
              <a:rPr lang="lv-LV" sz="1100" b="1" baseline="0" dirty="0" err="1" smtClean="0"/>
              <a:t>Tourists</a:t>
            </a:r>
            <a:r>
              <a:rPr lang="lv-LV" sz="1100" b="1" baseline="0" dirty="0" smtClean="0"/>
              <a:t> </a:t>
            </a:r>
            <a:r>
              <a:rPr lang="lv-LV" sz="1100" b="1" baseline="0" dirty="0" err="1" smtClean="0"/>
              <a:t>looking</a:t>
            </a:r>
            <a:r>
              <a:rPr lang="lv-LV" sz="1100" b="1" baseline="0" dirty="0" smtClean="0"/>
              <a:t> </a:t>
            </a:r>
            <a:r>
              <a:rPr lang="lv-LV" sz="1100" b="1" baseline="0" dirty="0" err="1" smtClean="0"/>
              <a:t>for</a:t>
            </a:r>
            <a:r>
              <a:rPr lang="lv-LV" sz="1100" b="1" baseline="0" dirty="0" smtClean="0"/>
              <a:t> </a:t>
            </a:r>
            <a:r>
              <a:rPr lang="en-US" sz="1100" b="1" dirty="0" smtClean="0"/>
              <a:t>safer destinations</a:t>
            </a:r>
            <a:r>
              <a:rPr lang="lv-LV" sz="1100" b="1" dirty="0" smtClean="0"/>
              <a:t>.</a:t>
            </a:r>
          </a:p>
          <a:p>
            <a:pPr marL="171450" indent="-171450">
              <a:buFont typeface="Arial" panose="020B0604020202020204" pitchFamily="34" charset="0"/>
              <a:buChar char="•"/>
            </a:pPr>
            <a:r>
              <a:rPr lang="en-US" sz="1100" b="1" dirty="0" smtClean="0"/>
              <a:t>Exclusive and authentic tourism experiences</a:t>
            </a:r>
            <a:r>
              <a:rPr lang="lv-LV" sz="1100" b="1" dirty="0" smtClean="0"/>
              <a:t>. (</a:t>
            </a:r>
            <a:r>
              <a:rPr lang="en-US" sz="1100" b="0" dirty="0" smtClean="0"/>
              <a:t>searching for unique, exclusive experiences that create lasting memories. Part of this trend is an interest in authentic experiences in non-traditional destinations where </a:t>
            </a:r>
            <a:r>
              <a:rPr lang="en-US" sz="1100" b="0" dirty="0" err="1" smtClean="0"/>
              <a:t>travellers</a:t>
            </a:r>
            <a:r>
              <a:rPr lang="en-US" sz="1100" b="0" dirty="0" smtClean="0"/>
              <a:t> can interact with local people.</a:t>
            </a:r>
            <a:r>
              <a:rPr lang="lv-LV" sz="1100" b="0" dirty="0" smtClean="0"/>
              <a:t>)</a:t>
            </a:r>
            <a:r>
              <a:rPr lang="en-US" sz="1100" b="0" dirty="0" smtClean="0"/>
              <a:t> </a:t>
            </a:r>
            <a:endParaRPr lang="lv-LV" sz="1100" b="0" dirty="0" smtClean="0"/>
          </a:p>
          <a:p>
            <a:pPr marL="171450" indent="-171450">
              <a:buFont typeface="Arial" panose="020B0604020202020204" pitchFamily="34" charset="0"/>
              <a:buChar char="•"/>
            </a:pPr>
            <a:r>
              <a:rPr lang="en-US" sz="1100" b="1" dirty="0" smtClean="0"/>
              <a:t>Increasing interest in </a:t>
            </a:r>
            <a:r>
              <a:rPr lang="en-US" sz="1100" b="1" dirty="0" err="1" smtClean="0"/>
              <a:t>specialised</a:t>
            </a:r>
            <a:r>
              <a:rPr lang="en-US" sz="1100" b="1" dirty="0" smtClean="0"/>
              <a:t> holidays offers opportunities</a:t>
            </a:r>
            <a:endParaRPr lang="lv-LV" sz="1100" b="0" dirty="0" smtClean="0"/>
          </a:p>
          <a:p>
            <a:r>
              <a:rPr lang="en-US" sz="1100" b="0" dirty="0" smtClean="0"/>
              <a:t>The importance of wellness and health tourism is increasing</a:t>
            </a:r>
            <a:r>
              <a:rPr lang="lv-LV" sz="1100" b="0" dirty="0" smtClean="0"/>
              <a:t>.  </a:t>
            </a:r>
          </a:p>
          <a:p>
            <a:pPr marL="171450" indent="-171450">
              <a:buFont typeface="Arial" panose="020B0604020202020204" pitchFamily="34" charset="0"/>
              <a:buChar char="•"/>
            </a:pPr>
            <a:r>
              <a:rPr lang="en-US" sz="1100" b="1" dirty="0" smtClean="0"/>
              <a:t>Peer-to-peer travel is expanding</a:t>
            </a:r>
            <a:r>
              <a:rPr lang="lv-LV" sz="1100" b="1" dirty="0" smtClean="0"/>
              <a:t>. (</a:t>
            </a:r>
            <a:r>
              <a:rPr lang="en-US" sz="1100" dirty="0" smtClean="0"/>
              <a:t>consumers offer travel products to other consumers through online platforms. This allows inhabitants of tourist destinations to sell tourism products to </a:t>
            </a:r>
            <a:r>
              <a:rPr lang="en-US" sz="1100" dirty="0" err="1" smtClean="0"/>
              <a:t>travellers</a:t>
            </a:r>
            <a:r>
              <a:rPr lang="en-US" sz="1100" dirty="0" smtClean="0"/>
              <a:t> without involving professional tourism suppliers. </a:t>
            </a:r>
            <a:r>
              <a:rPr lang="lv-LV" sz="1100" dirty="0" smtClean="0"/>
              <a:t>O</a:t>
            </a:r>
            <a:r>
              <a:rPr lang="en-US" sz="1100" dirty="0" err="1" smtClean="0"/>
              <a:t>vernight</a:t>
            </a:r>
            <a:r>
              <a:rPr lang="en-US" sz="1100" dirty="0" smtClean="0"/>
              <a:t> stays at people’s homes, followed by dining experiences. </a:t>
            </a:r>
            <a:r>
              <a:rPr lang="en-US" sz="1100" b="1" dirty="0" smtClean="0"/>
              <a:t>For example, Airbnb</a:t>
            </a:r>
            <a:r>
              <a:rPr lang="lv-LV" sz="1100" b="1"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smtClean="0"/>
              <a:t>Travelers are looking for </a:t>
            </a:r>
            <a:r>
              <a:rPr lang="lv-LV" sz="1100" b="1" dirty="0" smtClean="0"/>
              <a:t> </a:t>
            </a:r>
            <a:r>
              <a:rPr lang="lv-LV" sz="1100" b="1" dirty="0" err="1" smtClean="0"/>
              <a:t>new</a:t>
            </a:r>
            <a:r>
              <a:rPr lang="lv-LV" sz="1100" b="1" dirty="0" smtClean="0"/>
              <a:t> </a:t>
            </a:r>
            <a:r>
              <a:rPr lang="lv-LV" sz="1100" b="1" dirty="0" err="1" smtClean="0"/>
              <a:t>destinations</a:t>
            </a:r>
            <a:r>
              <a:rPr lang="lv-LV" sz="1100" b="0" dirty="0" smtClean="0"/>
              <a:t>, </a:t>
            </a:r>
            <a:r>
              <a:rPr lang="en-US" sz="1100" b="0" dirty="0" smtClean="0"/>
              <a:t>quality services at an adequate price. </a:t>
            </a:r>
            <a:r>
              <a:rPr lang="lv-LV" sz="1100" b="0" dirty="0" smtClean="0"/>
              <a:t>(</a:t>
            </a:r>
            <a:r>
              <a:rPr lang="en-US" sz="1100" b="0" dirty="0" smtClean="0"/>
              <a:t>The determining factors are not only price, service and quality, but also an emotional factor.</a:t>
            </a:r>
            <a:r>
              <a:rPr lang="lv-LV" sz="1100" b="0" dirty="0" smtClean="0"/>
              <a:t>)</a:t>
            </a:r>
            <a:r>
              <a:rPr lang="en-US" sz="1100" b="0" dirty="0" smtClean="0"/>
              <a:t> Tourists are looking for an experience, but with a particular purpose and meaning.</a:t>
            </a:r>
          </a:p>
          <a:p>
            <a:pPr marL="171450" indent="-171450">
              <a:buFont typeface="Arial" panose="020B0604020202020204" pitchFamily="34" charset="0"/>
              <a:buChar char="•"/>
            </a:pPr>
            <a:r>
              <a:rPr lang="en-US" sz="1100" b="1" baseline="0" dirty="0" smtClean="0"/>
              <a:t>Professional online presence is becoming a necessity</a:t>
            </a:r>
            <a:endParaRPr lang="lv-LV" sz="1100" b="1" baseline="0" dirty="0" smtClean="0"/>
          </a:p>
          <a:p>
            <a:r>
              <a:rPr lang="lv-LV" sz="1100" b="0" baseline="0" dirty="0" smtClean="0"/>
              <a:t>(</a:t>
            </a:r>
            <a:r>
              <a:rPr lang="lv-LV" sz="1100" b="0" baseline="0" dirty="0" err="1" smtClean="0"/>
              <a:t>For</a:t>
            </a:r>
            <a:r>
              <a:rPr lang="lv-LV" sz="1100" b="0" baseline="0" dirty="0" smtClean="0"/>
              <a:t> </a:t>
            </a:r>
            <a:r>
              <a:rPr lang="lv-LV" sz="1100" b="0" baseline="0" dirty="0" err="1" smtClean="0"/>
              <a:t>attracting</a:t>
            </a:r>
            <a:r>
              <a:rPr lang="lv-LV" sz="1100" b="0" baseline="0" dirty="0" smtClean="0"/>
              <a:t> </a:t>
            </a:r>
            <a:r>
              <a:rPr lang="lv-LV" sz="1100" b="0" baseline="0" dirty="0" err="1" smtClean="0"/>
              <a:t>more</a:t>
            </a:r>
            <a:r>
              <a:rPr lang="lv-LV" sz="1100" b="0" baseline="0" dirty="0" smtClean="0"/>
              <a:t> </a:t>
            </a:r>
            <a:r>
              <a:rPr lang="lv-LV" sz="1100" b="0" baseline="0" dirty="0" err="1" smtClean="0"/>
              <a:t>tourists-</a:t>
            </a:r>
            <a:r>
              <a:rPr lang="lv-LV" sz="1100" b="0" baseline="0" dirty="0" smtClean="0"/>
              <a:t> O</a:t>
            </a:r>
            <a:r>
              <a:rPr lang="en-US" sz="1100" b="0" baseline="0" dirty="0" err="1" smtClean="0"/>
              <a:t>nline</a:t>
            </a:r>
            <a:r>
              <a:rPr lang="en-US" sz="1100" b="0" baseline="0" dirty="0" smtClean="0"/>
              <a:t> presence is becoming increasingly important. Social media, review sites and blogs are key channels to communicate with your potential customers. Visual storytelling is an especially effective way to reach them.</a:t>
            </a:r>
            <a:endParaRPr lang="lv-LV" sz="1100" b="0" baseline="0" dirty="0" smtClean="0"/>
          </a:p>
          <a:p>
            <a:pPr marL="171450" indent="-171450">
              <a:buFont typeface="Arial" panose="020B0604020202020204" pitchFamily="34" charset="0"/>
              <a:buChar char="•"/>
            </a:pPr>
            <a:r>
              <a:rPr lang="en-US" sz="1100" b="1" baseline="0" dirty="0" smtClean="0"/>
              <a:t>Social media and review sites are key in travel planning</a:t>
            </a:r>
            <a:r>
              <a:rPr lang="lv-LV" sz="1100" b="1" baseline="0" dirty="0" smtClean="0"/>
              <a:t>. (</a:t>
            </a:r>
            <a:r>
              <a:rPr lang="en-US" sz="1100" b="0" baseline="0" dirty="0" smtClean="0"/>
              <a:t>Social media </a:t>
            </a:r>
            <a:r>
              <a:rPr lang="en-US" b="0" baseline="0" dirty="0" smtClean="0"/>
              <a:t>have become main sources of travel information before, during and after a trip. </a:t>
            </a:r>
            <a:r>
              <a:rPr lang="lv-LV" b="0" baseline="0" dirty="0" smtClean="0"/>
              <a:t>)</a:t>
            </a:r>
          </a:p>
        </p:txBody>
      </p:sp>
      <p:sp>
        <p:nvSpPr>
          <p:cNvPr id="4" name="Slide Number Placeholder 3"/>
          <p:cNvSpPr>
            <a:spLocks noGrp="1"/>
          </p:cNvSpPr>
          <p:nvPr>
            <p:ph type="sldNum" sz="quarter" idx="10"/>
          </p:nvPr>
        </p:nvSpPr>
        <p:spPr/>
        <p:txBody>
          <a:bodyPr/>
          <a:lstStyle/>
          <a:p>
            <a:fld id="{7C9B866F-292D-41B5-A2D7-C2B4F3D9592E}" type="slidenum">
              <a:rPr lang="lv-LV" smtClean="0"/>
              <a:pPr/>
              <a:t>4</a:t>
            </a:fld>
            <a:endParaRPr lang="lv-LV"/>
          </a:p>
        </p:txBody>
      </p:sp>
    </p:spTree>
    <p:extLst>
      <p:ext uri="{BB962C8B-B14F-4D97-AF65-F5344CB8AC3E}">
        <p14:creationId xmlns:p14="http://schemas.microsoft.com/office/powerpoint/2010/main" val="1469669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smtClean="0"/>
              <a:t>WHOPs (</a:t>
            </a:r>
            <a:r>
              <a:rPr lang="en-US" b="1" noProof="0" dirty="0" err="1" smtClean="0"/>
              <a:t>Whealthy</a:t>
            </a:r>
            <a:r>
              <a:rPr lang="en-US" b="1" noProof="0" dirty="0" smtClean="0"/>
              <a:t>, Healthy Older People), or "Active Seniors" are becoming one of the most important segments of tourists</a:t>
            </a:r>
            <a:r>
              <a:rPr lang="en-US" noProof="0" dirty="0" smtClean="0"/>
              <a:t>. They are the first generation charter </a:t>
            </a:r>
            <a:r>
              <a:rPr lang="en-US" noProof="0" dirty="0" err="1" smtClean="0"/>
              <a:t>travellers</a:t>
            </a:r>
            <a:r>
              <a:rPr lang="en-US" noProof="0" dirty="0" smtClean="0"/>
              <a:t>, and they view travel as a natural part of their lifestyle.</a:t>
            </a:r>
            <a:endParaRPr lang="en-US" b="1" noProof="0" dirty="0" smtClean="0"/>
          </a:p>
          <a:p>
            <a:r>
              <a:rPr lang="en-US" b="1" noProof="0" dirty="0" smtClean="0"/>
              <a:t>New generation seniors are healthier, more active, energetic</a:t>
            </a:r>
            <a:r>
              <a:rPr lang="en-US" b="1" baseline="0" noProof="0" dirty="0" smtClean="0"/>
              <a:t> </a:t>
            </a:r>
            <a:r>
              <a:rPr lang="en-US" b="1" noProof="0" dirty="0" smtClean="0"/>
              <a:t>and wealthier, and experienced travelers.</a:t>
            </a:r>
          </a:p>
          <a:p>
            <a:r>
              <a:rPr lang="en-US" dirty="0" smtClean="0"/>
              <a:t>In the coming years, many of the post-war baby boomers will retire.</a:t>
            </a:r>
            <a:r>
              <a:rPr lang="lv-LV" dirty="0" smtClean="0"/>
              <a:t> </a:t>
            </a:r>
            <a:r>
              <a:rPr lang="en-US" dirty="0" smtClean="0"/>
              <a:t>They have time and money, which they gladly spend on travel, entertainment, experiences and everyday luxury. Make both long and short trips and enjoy the benefits of free time. Interested in culture and natural experiences. Being curious, they are keen to experience and learn.</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C9B866F-292D-41B5-A2D7-C2B4F3D9592E}" type="slidenum">
              <a:rPr lang="lv-LV" smtClean="0"/>
              <a:pPr/>
              <a:t>5</a:t>
            </a:fld>
            <a:endParaRPr lang="lv-LV"/>
          </a:p>
        </p:txBody>
      </p:sp>
    </p:spTree>
    <p:extLst>
      <p:ext uri="{BB962C8B-B14F-4D97-AF65-F5344CB8AC3E}">
        <p14:creationId xmlns:p14="http://schemas.microsoft.com/office/powerpoint/2010/main" val="1733891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“Middle-aged” have their children already on their own, coming together without influencing the way of traveling, or staying at home while their parents travel. “Middle-aged” have lived up to their professional ambitions, but are still employed. “Middle-aged” cannot </a:t>
            </a:r>
            <a:r>
              <a:rPr lang="lv-LV" sz="1200" kern="1200" dirty="0" smtClean="0">
                <a:solidFill>
                  <a:schemeClr val="tx1"/>
                </a:solidFill>
                <a:effectLst/>
                <a:latin typeface="+mn-lt"/>
                <a:ea typeface="+mn-ea"/>
                <a:cs typeface="+mn-cs"/>
              </a:rPr>
              <a:t>travel </a:t>
            </a:r>
            <a:r>
              <a:rPr lang="en-US" sz="1200" kern="1200" dirty="0" smtClean="0">
                <a:solidFill>
                  <a:schemeClr val="tx1"/>
                </a:solidFill>
                <a:effectLst/>
                <a:latin typeface="+mn-lt"/>
                <a:ea typeface="+mn-ea"/>
                <a:cs typeface="+mn-cs"/>
              </a:rPr>
              <a:t>for long trips, but make their limited vacations intensive with active culture programs. “Middle-aged” are comfort seekers and their income allows them able to pay for this.</a:t>
            </a:r>
            <a:endParaRPr lang="lv-LV"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Most of the middle aged group knows what they like and knows what they want, but are also open to new things and ideas. </a:t>
            </a:r>
            <a:endParaRPr lang="en-US" b="0" dirty="0" smtClean="0"/>
          </a:p>
        </p:txBody>
      </p:sp>
      <p:sp>
        <p:nvSpPr>
          <p:cNvPr id="4" name="Slide Number Placeholder 3"/>
          <p:cNvSpPr>
            <a:spLocks noGrp="1"/>
          </p:cNvSpPr>
          <p:nvPr>
            <p:ph type="sldNum" sz="quarter" idx="10"/>
          </p:nvPr>
        </p:nvSpPr>
        <p:spPr/>
        <p:txBody>
          <a:bodyPr/>
          <a:lstStyle/>
          <a:p>
            <a:fld id="{7C9B866F-292D-41B5-A2D7-C2B4F3D9592E}" type="slidenum">
              <a:rPr lang="lv-LV" smtClean="0"/>
              <a:pPr/>
              <a:t>6</a:t>
            </a:fld>
            <a:endParaRPr lang="lv-LV"/>
          </a:p>
        </p:txBody>
      </p:sp>
    </p:spTree>
    <p:extLst>
      <p:ext uri="{BB962C8B-B14F-4D97-AF65-F5344CB8AC3E}">
        <p14:creationId xmlns:p14="http://schemas.microsoft.com/office/powerpoint/2010/main" val="45631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smtClean="0"/>
          </a:p>
          <a:p>
            <a:r>
              <a:rPr lang="en-US" dirty="0" smtClean="0"/>
              <a:t>For this segment, travel is part of the lifestyle. They grew up with parents who travelled, and they travel a lot themselves, both privately and for work.</a:t>
            </a:r>
          </a:p>
          <a:p>
            <a:r>
              <a:rPr lang="en-US" dirty="0" smtClean="0"/>
              <a:t>Being experienced  </a:t>
            </a:r>
            <a:r>
              <a:rPr lang="en-US" dirty="0" err="1" smtClean="0"/>
              <a:t>travellers</a:t>
            </a:r>
            <a:r>
              <a:rPr lang="en-US" dirty="0" smtClean="0"/>
              <a:t>, they have high demands in terms of travel services and produces, and that the destination delivers on its promises.</a:t>
            </a:r>
          </a:p>
          <a:p>
            <a:r>
              <a:rPr lang="en-US" dirty="0" smtClean="0"/>
              <a:t>They are time-poor, so they value their free time highly.</a:t>
            </a:r>
          </a:p>
          <a:p>
            <a:r>
              <a:rPr lang="en-US" b="1" dirty="0" smtClean="0"/>
              <a:t>DINKs are often today’s or tomorrow’s decision-makers, </a:t>
            </a:r>
            <a:r>
              <a:rPr lang="en-US" dirty="0" smtClean="0"/>
              <a:t>and are already perceived by friends as leaders and opinion-makers. </a:t>
            </a:r>
          </a:p>
          <a:p>
            <a:endParaRPr lang="lv-LV" dirty="0" smtClean="0"/>
          </a:p>
          <a:p>
            <a:endParaRPr lang="lv-LV" dirty="0" smtClean="0"/>
          </a:p>
          <a:p>
            <a:endParaRPr lang="lv-LV" dirty="0" smtClean="0"/>
          </a:p>
          <a:p>
            <a:endParaRPr lang="lv-LV" dirty="0" smtClean="0"/>
          </a:p>
          <a:p>
            <a:endParaRPr lang="lv-LV" dirty="0" smtClean="0"/>
          </a:p>
          <a:p>
            <a:endParaRPr lang="lv-LV" dirty="0" smtClean="0"/>
          </a:p>
          <a:p>
            <a:endParaRPr lang="lv-LV" dirty="0" smtClean="0"/>
          </a:p>
          <a:p>
            <a:endParaRPr lang="lv-LV" dirty="0" smtClean="0"/>
          </a:p>
          <a:p>
            <a:endParaRPr lang="lv-LV" dirty="0" smtClean="0"/>
          </a:p>
          <a:p>
            <a:endParaRPr lang="lv-LV" dirty="0" smtClean="0"/>
          </a:p>
          <a:p>
            <a:endParaRPr lang="lv-LV" dirty="0" smtClean="0"/>
          </a:p>
          <a:p>
            <a:endParaRPr lang="lv-LV" dirty="0" smtClean="0"/>
          </a:p>
          <a:p>
            <a:endParaRPr lang="lv-LV" dirty="0" smtClean="0"/>
          </a:p>
          <a:p>
            <a:endParaRPr lang="lv-LV" dirty="0" smtClean="0"/>
          </a:p>
          <a:p>
            <a:endParaRPr lang="lv-LV" dirty="0" smtClean="0"/>
          </a:p>
          <a:p>
            <a:endParaRPr lang="lv-LV" dirty="0" smtClean="0"/>
          </a:p>
          <a:p>
            <a:endParaRPr lang="lv-LV" dirty="0" smtClean="0"/>
          </a:p>
        </p:txBody>
      </p:sp>
      <p:sp>
        <p:nvSpPr>
          <p:cNvPr id="4" name="Slide Number Placeholder 3"/>
          <p:cNvSpPr>
            <a:spLocks noGrp="1"/>
          </p:cNvSpPr>
          <p:nvPr>
            <p:ph type="sldNum" sz="quarter" idx="10"/>
          </p:nvPr>
        </p:nvSpPr>
        <p:spPr/>
        <p:txBody>
          <a:bodyPr/>
          <a:lstStyle/>
          <a:p>
            <a:fld id="{7C9B866F-292D-41B5-A2D7-C2B4F3D9592E}" type="slidenum">
              <a:rPr lang="lv-LV" smtClean="0"/>
              <a:pPr/>
              <a:t>7</a:t>
            </a:fld>
            <a:endParaRPr lang="lv-LV"/>
          </a:p>
        </p:txBody>
      </p:sp>
    </p:spTree>
    <p:extLst>
      <p:ext uri="{BB962C8B-B14F-4D97-AF65-F5344CB8AC3E}">
        <p14:creationId xmlns:p14="http://schemas.microsoft.com/office/powerpoint/2010/main" val="1442513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30550" y="782638"/>
            <a:ext cx="3756025" cy="21129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400" b="1" dirty="0" smtClean="0"/>
              <a:t>Affordability, accessibility, reliability</a:t>
            </a:r>
            <a:r>
              <a:rPr lang="lv-LV" sz="1400" b="1" baseline="0" dirty="0" smtClean="0"/>
              <a:t> and safety make Latvia an appealing destination for hosting MICE events</a:t>
            </a:r>
            <a:r>
              <a:rPr lang="lv-LV" sz="140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b="0" i="0" u="none" strike="noStrike" kern="1200" baseline="0" dirty="0" smtClean="0">
              <a:solidFill>
                <a:srgbClr val="FFFF0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rgbClr val="FFFF00"/>
                </a:solidFill>
                <a:latin typeface="+mn-lt"/>
                <a:ea typeface="+mn-ea"/>
                <a:cs typeface="+mn-cs"/>
              </a:rPr>
              <a:t>Our purpose- is to influence decision-makers at companies that could potentially hold meetings in Latvia</a:t>
            </a:r>
            <a:endParaRPr lang="lv-LV" sz="1200" b="1" i="0" u="none" strike="noStrike" kern="1200" baseline="0" dirty="0" smtClean="0">
              <a:solidFill>
                <a:srgbClr val="FFFF0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rgbClr val="FFFF00"/>
                </a:solidFill>
                <a:latin typeface="+mn-lt"/>
                <a:ea typeface="+mn-ea"/>
                <a:cs typeface="+mn-cs"/>
              </a:rPr>
              <a:t>Image-building activities in Latvia and by communication about attractive Latvian experiences to the private part of the Global </a:t>
            </a:r>
            <a:r>
              <a:rPr lang="en-US" sz="1200" b="1" i="0" u="none" strike="noStrike" kern="1200" baseline="0" dirty="0" err="1" smtClean="0">
                <a:solidFill>
                  <a:srgbClr val="FFFF00"/>
                </a:solidFill>
                <a:latin typeface="+mn-lt"/>
                <a:ea typeface="+mn-ea"/>
                <a:cs typeface="+mn-cs"/>
              </a:rPr>
              <a:t>Traveller</a:t>
            </a:r>
            <a:r>
              <a:rPr lang="en-US" sz="1200" b="1" i="0" u="none" strike="noStrike" kern="1200" baseline="0" dirty="0" smtClean="0">
                <a:solidFill>
                  <a:srgbClr val="FFFF00"/>
                </a:solidFill>
                <a:latin typeface="+mn-lt"/>
                <a:ea typeface="+mn-ea"/>
                <a:cs typeface="+mn-cs"/>
              </a:rPr>
              <a:t> target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rgbClr val="FFFF00"/>
                </a:solidFill>
                <a:latin typeface="+mn-lt"/>
                <a:ea typeface="+mn-ea"/>
                <a:cs typeface="+mn-cs"/>
              </a:rPr>
              <a:t>Today the target group demands high levels of accessibility and security. </a:t>
            </a:r>
            <a:endParaRPr lang="lv-LV" sz="1200" b="0" i="0" u="none" strike="noStrike" kern="1200" baseline="0" dirty="0" smtClean="0">
              <a:solidFill>
                <a:srgbClr val="FFFF0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rgbClr val="FFFF00"/>
                </a:solidFill>
                <a:latin typeface="+mn-lt"/>
                <a:ea typeface="+mn-ea"/>
                <a:cs typeface="+mn-cs"/>
              </a:rPr>
              <a:t>The market for business and incentive travel has changed in recent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rgbClr val="FFFF00"/>
                </a:solidFill>
                <a:latin typeface="+mn-lt"/>
                <a:ea typeface="+mn-ea"/>
                <a:cs typeface="+mn-cs"/>
              </a:rPr>
              <a:t>Cost and time effectiveness have gained importance among the target group. </a:t>
            </a:r>
            <a:endParaRPr lang="lv-LV" sz="1200" b="0" i="0" u="none" strike="noStrike" kern="1200" baseline="0" dirty="0" smtClean="0">
              <a:solidFill>
                <a:srgbClr val="FFFF0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rgbClr val="FFFF00"/>
                </a:solidFill>
                <a:latin typeface="+mn-lt"/>
                <a:ea typeface="+mn-ea"/>
                <a:cs typeface="+mn-cs"/>
              </a:rPr>
              <a:t>This has resulted in shorter meetings as well as tougher competition.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rgbClr val="FFFF00"/>
                </a:solidFill>
                <a:latin typeface="+mn-lt"/>
                <a:ea typeface="+mn-ea"/>
                <a:cs typeface="+mn-cs"/>
              </a:rPr>
              <a:t>They want functioning, creative arrangements and a wide range of exciting peripheral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rgbClr val="FFFF00"/>
                </a:solidFill>
                <a:latin typeface="+mn-lt"/>
                <a:ea typeface="+mn-ea"/>
                <a:cs typeface="+mn-cs"/>
              </a:rPr>
              <a:t>Important success factors include price, quality, accessibility, infrastructure, new and image-building destinations and creative </a:t>
            </a:r>
            <a:r>
              <a:rPr lang="en-US" sz="1200" b="0" i="0" u="none" strike="noStrike" kern="1200" baseline="0" dirty="0" err="1" smtClean="0">
                <a:solidFill>
                  <a:srgbClr val="FFFF00"/>
                </a:solidFill>
                <a:latin typeface="+mn-lt"/>
                <a:ea typeface="+mn-ea"/>
                <a:cs typeface="+mn-cs"/>
              </a:rPr>
              <a:t>programmes</a:t>
            </a:r>
            <a:r>
              <a:rPr lang="en-US" sz="1200" b="0" i="0" u="none" strike="noStrike" kern="1200" baseline="0" dirty="0" smtClean="0">
                <a:solidFill>
                  <a:srgbClr val="FFFF00"/>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b="0" i="0" u="none" strike="noStrike" kern="1200" baseline="0" dirty="0">
              <a:solidFill>
                <a:srgbClr val="FFFF00"/>
              </a:solidFill>
              <a:latin typeface="+mn-lt"/>
              <a:ea typeface="+mn-ea"/>
              <a:cs typeface="+mn-cs"/>
            </a:endParaRPr>
          </a:p>
        </p:txBody>
      </p:sp>
      <p:sp>
        <p:nvSpPr>
          <p:cNvPr id="4" name="Slide Number Placeholder 3"/>
          <p:cNvSpPr>
            <a:spLocks noGrp="1"/>
          </p:cNvSpPr>
          <p:nvPr>
            <p:ph type="sldNum" sz="quarter" idx="10"/>
          </p:nvPr>
        </p:nvSpPr>
        <p:spPr/>
        <p:txBody>
          <a:bodyPr/>
          <a:lstStyle/>
          <a:p>
            <a:fld id="{7C9B866F-292D-41B5-A2D7-C2B4F3D9592E}" type="slidenum">
              <a:rPr lang="lv-LV" smtClean="0"/>
              <a:t>8</a:t>
            </a:fld>
            <a:endParaRPr lang="lv-LV"/>
          </a:p>
        </p:txBody>
      </p:sp>
    </p:spTree>
    <p:extLst>
      <p:ext uri="{BB962C8B-B14F-4D97-AF65-F5344CB8AC3E}">
        <p14:creationId xmlns:p14="http://schemas.microsoft.com/office/powerpoint/2010/main" val="410896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dirty="0" err="1" smtClean="0"/>
              <a:t>Very</a:t>
            </a:r>
            <a:r>
              <a:rPr lang="lv-LV" sz="1200" dirty="0" smtClean="0"/>
              <a:t> </a:t>
            </a:r>
            <a:r>
              <a:rPr lang="lv-LV" sz="1200" dirty="0" err="1" smtClean="0"/>
              <a:t>targeted</a:t>
            </a:r>
            <a:r>
              <a:rPr lang="lv-LV" sz="1200" dirty="0" smtClean="0"/>
              <a:t> to </a:t>
            </a:r>
            <a:r>
              <a:rPr lang="lv-LV" sz="1200" dirty="0" err="1" smtClean="0"/>
              <a:t>main</a:t>
            </a:r>
            <a:r>
              <a:rPr lang="lv-LV" sz="1200" dirty="0" smtClean="0"/>
              <a:t> segments. </a:t>
            </a:r>
          </a:p>
          <a:p>
            <a:r>
              <a:rPr lang="lv-LV" sz="1200" kern="1200" dirty="0" smtClean="0">
                <a:solidFill>
                  <a:schemeClr val="tx1"/>
                </a:solidFill>
                <a:effectLst/>
                <a:latin typeface="+mn-lt"/>
                <a:ea typeface="+mn-ea"/>
                <a:cs typeface="+mn-cs"/>
              </a:rPr>
              <a:t> </a:t>
            </a:r>
          </a:p>
          <a:p>
            <a:endParaRPr lang="lv-LV" dirty="0"/>
          </a:p>
        </p:txBody>
      </p:sp>
      <p:sp>
        <p:nvSpPr>
          <p:cNvPr id="4" name="Slide Number Placeholder 3"/>
          <p:cNvSpPr>
            <a:spLocks noGrp="1"/>
          </p:cNvSpPr>
          <p:nvPr>
            <p:ph type="sldNum" sz="quarter" idx="10"/>
          </p:nvPr>
        </p:nvSpPr>
        <p:spPr/>
        <p:txBody>
          <a:bodyPr/>
          <a:lstStyle/>
          <a:p>
            <a:fld id="{7C9B866F-292D-41B5-A2D7-C2B4F3D9592E}" type="slidenum">
              <a:rPr lang="lv-LV" smtClean="0"/>
              <a:pPr/>
              <a:t>9</a:t>
            </a:fld>
            <a:endParaRPr lang="lv-LV"/>
          </a:p>
        </p:txBody>
      </p:sp>
    </p:spTree>
    <p:extLst>
      <p:ext uri="{BB962C8B-B14F-4D97-AF65-F5344CB8AC3E}">
        <p14:creationId xmlns:p14="http://schemas.microsoft.com/office/powerpoint/2010/main" val="20207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We </a:t>
            </a:r>
            <a:r>
              <a:rPr lang="lv-LV" dirty="0" err="1" smtClean="0"/>
              <a:t>are</a:t>
            </a:r>
            <a:r>
              <a:rPr lang="lv-LV" dirty="0" smtClean="0"/>
              <a:t> </a:t>
            </a:r>
            <a:r>
              <a:rPr lang="lv-LV" dirty="0" err="1" smtClean="0"/>
              <a:t>already</a:t>
            </a:r>
            <a:r>
              <a:rPr lang="lv-LV" dirty="0" smtClean="0"/>
              <a:t> </a:t>
            </a:r>
            <a:r>
              <a:rPr lang="lv-LV" dirty="0" err="1" smtClean="0"/>
              <a:t>involving</a:t>
            </a:r>
            <a:r>
              <a:rPr lang="lv-LV" baseline="0" dirty="0" smtClean="0"/>
              <a:t> </a:t>
            </a:r>
            <a:r>
              <a:rPr lang="lv-LV" baseline="0" dirty="0" err="1" smtClean="0"/>
              <a:t>blogers</a:t>
            </a:r>
            <a:r>
              <a:rPr lang="lv-LV" baseline="0" dirty="0" smtClean="0"/>
              <a:t> </a:t>
            </a:r>
            <a:r>
              <a:rPr lang="lv-LV" baseline="0" dirty="0" err="1" smtClean="0"/>
              <a:t>and</a:t>
            </a:r>
            <a:r>
              <a:rPr lang="lv-LV" baseline="0" dirty="0" smtClean="0"/>
              <a:t> </a:t>
            </a:r>
            <a:r>
              <a:rPr lang="lv-LV" baseline="0" dirty="0" err="1" smtClean="0"/>
              <a:t>social</a:t>
            </a:r>
            <a:r>
              <a:rPr lang="lv-LV" baseline="0" dirty="0" smtClean="0"/>
              <a:t> </a:t>
            </a:r>
            <a:r>
              <a:rPr lang="lv-LV" baseline="0" dirty="0" err="1" smtClean="0"/>
              <a:t>media</a:t>
            </a:r>
            <a:r>
              <a:rPr lang="lv-LV" baseline="0" dirty="0" smtClean="0"/>
              <a:t> </a:t>
            </a:r>
            <a:r>
              <a:rPr lang="lv-LV" baseline="0" dirty="0" err="1" smtClean="0"/>
              <a:t>influencers</a:t>
            </a:r>
            <a:r>
              <a:rPr lang="lv-LV" baseline="0" dirty="0" smtClean="0"/>
              <a:t> in </a:t>
            </a:r>
            <a:r>
              <a:rPr lang="lv-LV" baseline="0" dirty="0" err="1" smtClean="0"/>
              <a:t>our</a:t>
            </a:r>
            <a:r>
              <a:rPr lang="lv-LV" baseline="0" dirty="0" smtClean="0"/>
              <a:t> </a:t>
            </a:r>
            <a:r>
              <a:rPr lang="lv-LV" baseline="0" dirty="0" err="1" smtClean="0"/>
              <a:t>digital</a:t>
            </a:r>
            <a:r>
              <a:rPr lang="lv-LV" baseline="0" dirty="0" smtClean="0"/>
              <a:t> </a:t>
            </a:r>
            <a:r>
              <a:rPr lang="lv-LV" baseline="0" dirty="0" err="1" smtClean="0"/>
              <a:t>strategy</a:t>
            </a:r>
            <a:r>
              <a:rPr lang="lv-LV" baseline="0" dirty="0" smtClean="0"/>
              <a:t> </a:t>
            </a:r>
            <a:r>
              <a:rPr lang="lv-LV" baseline="0" dirty="0" err="1" smtClean="0"/>
              <a:t>and</a:t>
            </a:r>
            <a:r>
              <a:rPr lang="lv-LV" baseline="0" dirty="0" smtClean="0"/>
              <a:t> </a:t>
            </a:r>
            <a:r>
              <a:rPr lang="lv-LV" baseline="0" dirty="0" err="1" smtClean="0"/>
              <a:t>we</a:t>
            </a:r>
            <a:r>
              <a:rPr lang="lv-LV" baseline="0" dirty="0" smtClean="0"/>
              <a:t> </a:t>
            </a:r>
            <a:r>
              <a:rPr lang="lv-LV" baseline="0" dirty="0" err="1" smtClean="0"/>
              <a:t>will</a:t>
            </a:r>
            <a:r>
              <a:rPr lang="lv-LV" baseline="0" dirty="0" smtClean="0"/>
              <a:t> </a:t>
            </a:r>
            <a:r>
              <a:rPr lang="lv-LV" baseline="0" dirty="0" err="1" smtClean="0"/>
              <a:t>continue</a:t>
            </a:r>
            <a:r>
              <a:rPr lang="lv-LV" baseline="0" dirty="0" smtClean="0"/>
              <a:t> to </a:t>
            </a:r>
            <a:r>
              <a:rPr lang="lv-LV" baseline="0" dirty="0" err="1" smtClean="0"/>
              <a:t>develop</a:t>
            </a:r>
            <a:r>
              <a:rPr lang="lv-LV" baseline="0" dirty="0" smtClean="0"/>
              <a:t> </a:t>
            </a:r>
            <a:r>
              <a:rPr lang="lv-LV" baseline="0" dirty="0" err="1" smtClean="0"/>
              <a:t>this</a:t>
            </a:r>
            <a:r>
              <a:rPr lang="lv-LV" baseline="0" dirty="0" smtClean="0"/>
              <a:t> </a:t>
            </a:r>
            <a:r>
              <a:rPr lang="lv-LV" baseline="0" dirty="0" err="1" smtClean="0"/>
              <a:t>succesful</a:t>
            </a:r>
            <a:r>
              <a:rPr lang="lv-LV" baseline="0" dirty="0" smtClean="0"/>
              <a:t> </a:t>
            </a:r>
            <a:r>
              <a:rPr lang="lv-LV" baseline="0" dirty="0" err="1" smtClean="0"/>
              <a:t>cooperation</a:t>
            </a:r>
            <a:r>
              <a:rPr lang="lv-LV" baseline="0" dirty="0" smtClean="0"/>
              <a:t> </a:t>
            </a:r>
            <a:r>
              <a:rPr lang="lv-LV" baseline="0" dirty="0" err="1" smtClean="0"/>
              <a:t>further</a:t>
            </a:r>
            <a:r>
              <a:rPr lang="lv-LV" baseline="0" dirty="0" smtClean="0"/>
              <a:t> </a:t>
            </a:r>
            <a:r>
              <a:rPr lang="lv-LV" baseline="0" dirty="0" err="1" smtClean="0"/>
              <a:t>with</a:t>
            </a:r>
            <a:r>
              <a:rPr lang="lv-LV" baseline="0" dirty="0" smtClean="0"/>
              <a:t> </a:t>
            </a:r>
            <a:r>
              <a:rPr lang="lv-LV" baseline="0" dirty="0" err="1" smtClean="0"/>
              <a:t>both</a:t>
            </a:r>
            <a:r>
              <a:rPr lang="lv-LV" baseline="0" dirty="0" smtClean="0"/>
              <a:t> </a:t>
            </a:r>
            <a:r>
              <a:rPr lang="lv-LV" baseline="0" dirty="0" err="1" smtClean="0"/>
              <a:t>local</a:t>
            </a:r>
            <a:r>
              <a:rPr lang="lv-LV" baseline="0" dirty="0" smtClean="0"/>
              <a:t> </a:t>
            </a:r>
            <a:r>
              <a:rPr lang="lv-LV" baseline="0" dirty="0" err="1" smtClean="0"/>
              <a:t>and</a:t>
            </a:r>
            <a:r>
              <a:rPr lang="lv-LV" baseline="0" dirty="0" smtClean="0"/>
              <a:t> </a:t>
            </a:r>
            <a:r>
              <a:rPr lang="lv-LV" baseline="0" dirty="0" err="1" smtClean="0"/>
              <a:t>international</a:t>
            </a:r>
            <a:r>
              <a:rPr lang="lv-LV" baseline="0" dirty="0" smtClean="0"/>
              <a:t> </a:t>
            </a:r>
            <a:r>
              <a:rPr lang="lv-LV" baseline="0" dirty="0" err="1" smtClean="0"/>
              <a:t>talents</a:t>
            </a:r>
            <a:r>
              <a:rPr lang="lv-LV" baseline="0" dirty="0" smtClean="0"/>
              <a:t>. </a:t>
            </a:r>
          </a:p>
          <a:p>
            <a:r>
              <a:rPr lang="lv-LV" baseline="0" dirty="0" err="1" smtClean="0"/>
              <a:t>Secondly</a:t>
            </a:r>
            <a:r>
              <a:rPr lang="lv-LV" baseline="0" dirty="0" smtClean="0"/>
              <a:t> </a:t>
            </a:r>
            <a:r>
              <a:rPr lang="lv-LV" baseline="0" dirty="0" err="1" smtClean="0"/>
              <a:t>we</a:t>
            </a:r>
            <a:r>
              <a:rPr lang="lv-LV" baseline="0" dirty="0" smtClean="0"/>
              <a:t> </a:t>
            </a:r>
            <a:r>
              <a:rPr lang="lv-LV" baseline="0" dirty="0" err="1" smtClean="0"/>
              <a:t>are</a:t>
            </a:r>
            <a:r>
              <a:rPr lang="lv-LV" baseline="0" dirty="0" smtClean="0"/>
              <a:t> </a:t>
            </a:r>
            <a:r>
              <a:rPr lang="lv-LV" baseline="0" dirty="0" err="1" smtClean="0"/>
              <a:t>planning</a:t>
            </a:r>
            <a:r>
              <a:rPr lang="lv-LV" baseline="0" dirty="0" smtClean="0"/>
              <a:t> </a:t>
            </a:r>
            <a:r>
              <a:rPr lang="lv-LV" baseline="0" dirty="0" err="1" smtClean="0"/>
              <a:t>test</a:t>
            </a:r>
            <a:r>
              <a:rPr lang="lv-LV" baseline="0" dirty="0" smtClean="0"/>
              <a:t> </a:t>
            </a:r>
            <a:r>
              <a:rPr lang="lv-LV" baseline="0" dirty="0" err="1" smtClean="0"/>
              <a:t>how</a:t>
            </a:r>
            <a:r>
              <a:rPr lang="lv-LV" baseline="0" dirty="0" smtClean="0"/>
              <a:t> </a:t>
            </a:r>
            <a:r>
              <a:rPr lang="lv-LV" baseline="0" dirty="0" err="1" smtClean="0"/>
              <a:t>can</a:t>
            </a:r>
            <a:r>
              <a:rPr lang="lv-LV" baseline="0" dirty="0" smtClean="0"/>
              <a:t> </a:t>
            </a:r>
            <a:r>
              <a:rPr lang="lv-LV" baseline="0" dirty="0" err="1" smtClean="0"/>
              <a:t>we</a:t>
            </a:r>
            <a:r>
              <a:rPr lang="lv-LV" baseline="0" dirty="0" smtClean="0"/>
              <a:t> </a:t>
            </a:r>
            <a:r>
              <a:rPr lang="lv-LV" baseline="0" dirty="0" err="1" smtClean="0"/>
              <a:t>integrate</a:t>
            </a:r>
            <a:r>
              <a:rPr lang="lv-LV" baseline="0" dirty="0" smtClean="0"/>
              <a:t> </a:t>
            </a:r>
            <a:r>
              <a:rPr lang="lv-LV" baseline="0" dirty="0" err="1" smtClean="0"/>
              <a:t>international</a:t>
            </a:r>
            <a:r>
              <a:rPr lang="lv-LV" baseline="0" dirty="0" smtClean="0"/>
              <a:t> </a:t>
            </a:r>
            <a:r>
              <a:rPr lang="lv-LV" baseline="0" dirty="0" err="1" smtClean="0"/>
              <a:t>bloger</a:t>
            </a:r>
            <a:r>
              <a:rPr lang="lv-LV" baseline="0" dirty="0" smtClean="0"/>
              <a:t> </a:t>
            </a:r>
            <a:r>
              <a:rPr lang="lv-LV" baseline="0" dirty="0" err="1" smtClean="0"/>
              <a:t>trips</a:t>
            </a:r>
            <a:r>
              <a:rPr lang="lv-LV" baseline="0" dirty="0" smtClean="0"/>
              <a:t> </a:t>
            </a:r>
            <a:r>
              <a:rPr lang="lv-LV" baseline="0" dirty="0" err="1" smtClean="0"/>
              <a:t>in</a:t>
            </a:r>
            <a:r>
              <a:rPr lang="lv-LV" baseline="0" dirty="0" smtClean="0"/>
              <a:t> </a:t>
            </a:r>
            <a:r>
              <a:rPr lang="lv-LV" baseline="0" dirty="0" err="1" smtClean="0"/>
              <a:t>our</a:t>
            </a:r>
            <a:r>
              <a:rPr lang="lv-LV" baseline="0" dirty="0" smtClean="0"/>
              <a:t> </a:t>
            </a:r>
            <a:r>
              <a:rPr lang="lv-LV" baseline="0" dirty="0" err="1" smtClean="0"/>
              <a:t>overall</a:t>
            </a:r>
            <a:r>
              <a:rPr lang="lv-LV" baseline="0" dirty="0" smtClean="0"/>
              <a:t> </a:t>
            </a:r>
            <a:r>
              <a:rPr lang="lv-LV" baseline="0" dirty="0" err="1" smtClean="0"/>
              <a:t>digital</a:t>
            </a:r>
            <a:r>
              <a:rPr lang="lv-LV" baseline="0" dirty="0" smtClean="0"/>
              <a:t> </a:t>
            </a:r>
            <a:r>
              <a:rPr lang="lv-LV" baseline="0" dirty="0" err="1" smtClean="0"/>
              <a:t>content</a:t>
            </a:r>
            <a:r>
              <a:rPr lang="lv-LV" baseline="0" dirty="0" smtClean="0"/>
              <a:t> </a:t>
            </a:r>
            <a:r>
              <a:rPr lang="lv-LV" baseline="0" dirty="0" err="1" smtClean="0"/>
              <a:t>strategy</a:t>
            </a:r>
            <a:r>
              <a:rPr lang="lv-LV" baseline="0" dirty="0" smtClean="0"/>
              <a:t>. </a:t>
            </a:r>
          </a:p>
          <a:p>
            <a:endParaRPr lang="lv-LV" dirty="0" smtClean="0"/>
          </a:p>
          <a:p>
            <a:endParaRPr lang="lv-LV" dirty="0" smtClean="0"/>
          </a:p>
          <a:p>
            <a:endParaRPr lang="en-US" dirty="0"/>
          </a:p>
        </p:txBody>
      </p:sp>
      <p:sp>
        <p:nvSpPr>
          <p:cNvPr id="4" name="Slide Number Placeholder 3"/>
          <p:cNvSpPr>
            <a:spLocks noGrp="1"/>
          </p:cNvSpPr>
          <p:nvPr>
            <p:ph type="sldNum" sz="quarter" idx="10"/>
          </p:nvPr>
        </p:nvSpPr>
        <p:spPr/>
        <p:txBody>
          <a:bodyPr/>
          <a:lstStyle/>
          <a:p>
            <a:fld id="{7C9B866F-292D-41B5-A2D7-C2B4F3D9592E}" type="slidenum">
              <a:rPr lang="lv-LV" smtClean="0"/>
              <a:t>10</a:t>
            </a:fld>
            <a:endParaRPr lang="lv-LV"/>
          </a:p>
        </p:txBody>
      </p:sp>
    </p:spTree>
    <p:extLst>
      <p:ext uri="{BB962C8B-B14F-4D97-AF65-F5344CB8AC3E}">
        <p14:creationId xmlns:p14="http://schemas.microsoft.com/office/powerpoint/2010/main" val="3103839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6050BE1B-78AF-4A0A-95D8-3232012A218C}" type="datetimeFigureOut">
              <a:rPr lang="lv-LV" smtClean="0"/>
              <a:t>05.12.2017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C1A7AFA7-ECE5-4B66-977A-BC91503011B2}" type="slidenum">
              <a:rPr lang="lv-LV" smtClean="0"/>
              <a:t>‹#›</a:t>
            </a:fld>
            <a:endParaRPr lang="lv-LV"/>
          </a:p>
        </p:txBody>
      </p:sp>
    </p:spTree>
    <p:extLst>
      <p:ext uri="{BB962C8B-B14F-4D97-AF65-F5344CB8AC3E}">
        <p14:creationId xmlns:p14="http://schemas.microsoft.com/office/powerpoint/2010/main" val="639557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6050BE1B-78AF-4A0A-95D8-3232012A218C}" type="datetimeFigureOut">
              <a:rPr lang="lv-LV" smtClean="0"/>
              <a:t>05.12.2017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C1A7AFA7-ECE5-4B66-977A-BC91503011B2}" type="slidenum">
              <a:rPr lang="lv-LV" smtClean="0"/>
              <a:t>‹#›</a:t>
            </a:fld>
            <a:endParaRPr lang="lv-LV"/>
          </a:p>
        </p:txBody>
      </p:sp>
    </p:spTree>
    <p:extLst>
      <p:ext uri="{BB962C8B-B14F-4D97-AF65-F5344CB8AC3E}">
        <p14:creationId xmlns:p14="http://schemas.microsoft.com/office/powerpoint/2010/main" val="1295888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6050BE1B-78AF-4A0A-95D8-3232012A218C}" type="datetimeFigureOut">
              <a:rPr lang="lv-LV" smtClean="0"/>
              <a:t>05.12.2017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C1A7AFA7-ECE5-4B66-977A-BC91503011B2}" type="slidenum">
              <a:rPr lang="lv-LV" smtClean="0"/>
              <a:t>‹#›</a:t>
            </a:fld>
            <a:endParaRPr lang="lv-LV"/>
          </a:p>
        </p:txBody>
      </p:sp>
    </p:spTree>
    <p:extLst>
      <p:ext uri="{BB962C8B-B14F-4D97-AF65-F5344CB8AC3E}">
        <p14:creationId xmlns:p14="http://schemas.microsoft.com/office/powerpoint/2010/main" val="289762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1720" y="1977685"/>
            <a:ext cx="4608512" cy="1021556"/>
          </a:xfrm>
        </p:spPr>
        <p:txBody>
          <a:bodyPr anchor="t">
            <a:normAutofit/>
          </a:bodyPr>
          <a:lstStyle>
            <a:lvl1pPr algn="ctr">
              <a:defRPr sz="2400" b="1" cap="none"/>
            </a:lvl1pPr>
          </a:lstStyle>
          <a:p>
            <a:r>
              <a:rPr lang="en-US" dirty="0"/>
              <a:t>Click to edit master title style</a:t>
            </a:r>
            <a:endParaRPr lang="lv-LV" dirty="0"/>
          </a:p>
        </p:txBody>
      </p:sp>
      <p:sp>
        <p:nvSpPr>
          <p:cNvPr id="4" name="Date Placeholder 3"/>
          <p:cNvSpPr>
            <a:spLocks noGrp="1"/>
          </p:cNvSpPr>
          <p:nvPr>
            <p:ph type="dt" sz="half" idx="10"/>
          </p:nvPr>
        </p:nvSpPr>
        <p:spPr/>
        <p:txBody>
          <a:bodyPr/>
          <a:lstStyle/>
          <a:p>
            <a:fld id="{30CC2698-25C7-4A36-AE3D-8B57E6912EC7}" type="datetime4">
              <a:rPr lang="lv-LV" smtClean="0"/>
              <a:t>2017. gada 5. decembris</a:t>
            </a:fld>
            <a:endParaRPr lang="lv-LV" dirty="0"/>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7103C729-A0BA-49F1-9170-997372168DD4}" type="slidenum">
              <a:rPr lang="lv-LV" smtClean="0"/>
              <a:t>‹#›</a:t>
            </a:fld>
            <a:endParaRPr lang="lv-LV"/>
          </a:p>
        </p:txBody>
      </p:sp>
    </p:spTree>
    <p:extLst>
      <p:ext uri="{BB962C8B-B14F-4D97-AF65-F5344CB8AC3E}">
        <p14:creationId xmlns:p14="http://schemas.microsoft.com/office/powerpoint/2010/main" val="954069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1720" y="1977685"/>
            <a:ext cx="4608512" cy="1021556"/>
          </a:xfrm>
        </p:spPr>
        <p:txBody>
          <a:bodyPr anchor="t">
            <a:normAutofit/>
          </a:bodyPr>
          <a:lstStyle>
            <a:lvl1pPr algn="ctr">
              <a:defRPr sz="2400" b="1" cap="none"/>
            </a:lvl1pPr>
          </a:lstStyle>
          <a:p>
            <a:r>
              <a:rPr lang="en-US" dirty="0" smtClean="0"/>
              <a:t>Click to edit master title style</a:t>
            </a:r>
            <a:endParaRPr lang="lv-LV" dirty="0"/>
          </a:p>
        </p:txBody>
      </p:sp>
      <p:sp>
        <p:nvSpPr>
          <p:cNvPr id="4" name="Date Placeholder 3"/>
          <p:cNvSpPr>
            <a:spLocks noGrp="1"/>
          </p:cNvSpPr>
          <p:nvPr>
            <p:ph type="dt" sz="half" idx="10"/>
          </p:nvPr>
        </p:nvSpPr>
        <p:spPr/>
        <p:txBody>
          <a:bodyPr/>
          <a:lstStyle/>
          <a:p>
            <a:fld id="{30CC2698-25C7-4A36-AE3D-8B57E6912EC7}" type="datetime4">
              <a:rPr lang="lv-LV" smtClean="0"/>
              <a:t>2017. gada 5. decembris</a:t>
            </a:fld>
            <a:endParaRPr lang="lv-LV" dirty="0"/>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7103C729-A0BA-49F1-9170-997372168DD4}" type="slidenum">
              <a:rPr lang="lv-LV" smtClean="0"/>
              <a:t>‹#›</a:t>
            </a:fld>
            <a:endParaRPr lang="lv-LV"/>
          </a:p>
        </p:txBody>
      </p:sp>
    </p:spTree>
    <p:extLst>
      <p:ext uri="{BB962C8B-B14F-4D97-AF65-F5344CB8AC3E}">
        <p14:creationId xmlns:p14="http://schemas.microsoft.com/office/powerpoint/2010/main" val="38866722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1720" y="1977685"/>
            <a:ext cx="4608512" cy="1021556"/>
          </a:xfrm>
        </p:spPr>
        <p:txBody>
          <a:bodyPr anchor="t">
            <a:normAutofit/>
          </a:bodyPr>
          <a:lstStyle>
            <a:lvl1pPr algn="ctr">
              <a:defRPr sz="2400" b="1" cap="none"/>
            </a:lvl1pPr>
          </a:lstStyle>
          <a:p>
            <a:r>
              <a:rPr lang="en-US" dirty="0" smtClean="0"/>
              <a:t>Click to edit master title style</a:t>
            </a:r>
            <a:endParaRPr lang="lv-LV" dirty="0"/>
          </a:p>
        </p:txBody>
      </p:sp>
      <p:sp>
        <p:nvSpPr>
          <p:cNvPr id="4" name="Date Placeholder 3"/>
          <p:cNvSpPr>
            <a:spLocks noGrp="1"/>
          </p:cNvSpPr>
          <p:nvPr>
            <p:ph type="dt" sz="half" idx="10"/>
          </p:nvPr>
        </p:nvSpPr>
        <p:spPr/>
        <p:txBody>
          <a:bodyPr/>
          <a:lstStyle/>
          <a:p>
            <a:fld id="{30CC2698-25C7-4A36-AE3D-8B57E6912EC7}" type="datetime4">
              <a:rPr lang="lv-LV" smtClean="0"/>
              <a:t>2017. gada 5. decembris</a:t>
            </a:fld>
            <a:endParaRPr lang="lv-LV" dirty="0"/>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7103C729-A0BA-49F1-9170-997372168DD4}" type="slidenum">
              <a:rPr lang="lv-LV" smtClean="0"/>
              <a:t>‹#›</a:t>
            </a:fld>
            <a:endParaRPr lang="lv-LV"/>
          </a:p>
        </p:txBody>
      </p:sp>
    </p:spTree>
    <p:extLst>
      <p:ext uri="{BB962C8B-B14F-4D97-AF65-F5344CB8AC3E}">
        <p14:creationId xmlns:p14="http://schemas.microsoft.com/office/powerpoint/2010/main" val="119795897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lv-LV"/>
          </a:p>
        </p:txBody>
      </p:sp>
    </p:spTree>
    <p:extLst>
      <p:ext uri="{BB962C8B-B14F-4D97-AF65-F5344CB8AC3E}">
        <p14:creationId xmlns:p14="http://schemas.microsoft.com/office/powerpoint/2010/main" val="17603922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1720" y="1977685"/>
            <a:ext cx="4608512" cy="1021556"/>
          </a:xfrm>
        </p:spPr>
        <p:txBody>
          <a:bodyPr anchor="t">
            <a:normAutofit/>
          </a:bodyPr>
          <a:lstStyle>
            <a:lvl1pPr algn="ctr">
              <a:defRPr sz="2400" b="1" cap="none"/>
            </a:lvl1pPr>
          </a:lstStyle>
          <a:p>
            <a:r>
              <a:rPr lang="en-US" dirty="0" smtClean="0"/>
              <a:t>Click to edit master title style</a:t>
            </a:r>
            <a:endParaRPr lang="lv-LV" dirty="0"/>
          </a:p>
        </p:txBody>
      </p:sp>
      <p:sp>
        <p:nvSpPr>
          <p:cNvPr id="4" name="Date Placeholder 3"/>
          <p:cNvSpPr>
            <a:spLocks noGrp="1"/>
          </p:cNvSpPr>
          <p:nvPr>
            <p:ph type="dt" sz="half" idx="10"/>
          </p:nvPr>
        </p:nvSpPr>
        <p:spPr/>
        <p:txBody>
          <a:bodyPr/>
          <a:lstStyle/>
          <a:p>
            <a:fld id="{30CC2698-25C7-4A36-AE3D-8B57E6912EC7}" type="datetime4">
              <a:rPr lang="lv-LV" smtClean="0"/>
              <a:t>2017. gada 5. decembris</a:t>
            </a:fld>
            <a:endParaRPr lang="lv-LV" dirty="0"/>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7103C729-A0BA-49F1-9170-997372168DD4}" type="slidenum">
              <a:rPr lang="lv-LV" smtClean="0"/>
              <a:t>‹#›</a:t>
            </a:fld>
            <a:endParaRPr lang="lv-LV"/>
          </a:p>
        </p:txBody>
      </p:sp>
    </p:spTree>
    <p:extLst>
      <p:ext uri="{BB962C8B-B14F-4D97-AF65-F5344CB8AC3E}">
        <p14:creationId xmlns:p14="http://schemas.microsoft.com/office/powerpoint/2010/main" val="2861318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lv-LV"/>
          </a:p>
        </p:txBody>
      </p:sp>
    </p:spTree>
    <p:extLst>
      <p:ext uri="{BB962C8B-B14F-4D97-AF65-F5344CB8AC3E}">
        <p14:creationId xmlns:p14="http://schemas.microsoft.com/office/powerpoint/2010/main" val="32712221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6050BE1B-78AF-4A0A-95D8-3232012A218C}" type="datetimeFigureOut">
              <a:rPr lang="lv-LV" smtClean="0"/>
              <a:t>05.12.2017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C1A7AFA7-ECE5-4B66-977A-BC91503011B2}" type="slidenum">
              <a:rPr lang="lv-LV" smtClean="0"/>
              <a:t>‹#›</a:t>
            </a:fld>
            <a:endParaRPr lang="lv-LV"/>
          </a:p>
        </p:txBody>
      </p:sp>
    </p:spTree>
    <p:extLst>
      <p:ext uri="{BB962C8B-B14F-4D97-AF65-F5344CB8AC3E}">
        <p14:creationId xmlns:p14="http://schemas.microsoft.com/office/powerpoint/2010/main" val="70078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50BE1B-78AF-4A0A-95D8-3232012A218C}" type="datetimeFigureOut">
              <a:rPr lang="lv-LV" smtClean="0"/>
              <a:t>05.12.2017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C1A7AFA7-ECE5-4B66-977A-BC91503011B2}" type="slidenum">
              <a:rPr lang="lv-LV" smtClean="0"/>
              <a:t>‹#›</a:t>
            </a:fld>
            <a:endParaRPr lang="lv-LV"/>
          </a:p>
        </p:txBody>
      </p:sp>
    </p:spTree>
    <p:extLst>
      <p:ext uri="{BB962C8B-B14F-4D97-AF65-F5344CB8AC3E}">
        <p14:creationId xmlns:p14="http://schemas.microsoft.com/office/powerpoint/2010/main" val="3280123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6050BE1B-78AF-4A0A-95D8-3232012A218C}" type="datetimeFigureOut">
              <a:rPr lang="lv-LV" smtClean="0"/>
              <a:t>05.12.2017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C1A7AFA7-ECE5-4B66-977A-BC91503011B2}" type="slidenum">
              <a:rPr lang="lv-LV" smtClean="0"/>
              <a:t>‹#›</a:t>
            </a:fld>
            <a:endParaRPr lang="lv-LV"/>
          </a:p>
        </p:txBody>
      </p:sp>
    </p:spTree>
    <p:extLst>
      <p:ext uri="{BB962C8B-B14F-4D97-AF65-F5344CB8AC3E}">
        <p14:creationId xmlns:p14="http://schemas.microsoft.com/office/powerpoint/2010/main" val="3842756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6050BE1B-78AF-4A0A-95D8-3232012A218C}" type="datetimeFigureOut">
              <a:rPr lang="lv-LV" smtClean="0"/>
              <a:t>05.12.2017</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C1A7AFA7-ECE5-4B66-977A-BC91503011B2}" type="slidenum">
              <a:rPr lang="lv-LV" smtClean="0"/>
              <a:t>‹#›</a:t>
            </a:fld>
            <a:endParaRPr lang="lv-LV"/>
          </a:p>
        </p:txBody>
      </p:sp>
    </p:spTree>
    <p:extLst>
      <p:ext uri="{BB962C8B-B14F-4D97-AF65-F5344CB8AC3E}">
        <p14:creationId xmlns:p14="http://schemas.microsoft.com/office/powerpoint/2010/main" val="21969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6050BE1B-78AF-4A0A-95D8-3232012A218C}" type="datetimeFigureOut">
              <a:rPr lang="lv-LV" smtClean="0"/>
              <a:t>05.12.2017</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C1A7AFA7-ECE5-4B66-977A-BC91503011B2}" type="slidenum">
              <a:rPr lang="lv-LV" smtClean="0"/>
              <a:t>‹#›</a:t>
            </a:fld>
            <a:endParaRPr lang="lv-LV"/>
          </a:p>
        </p:txBody>
      </p:sp>
    </p:spTree>
    <p:extLst>
      <p:ext uri="{BB962C8B-B14F-4D97-AF65-F5344CB8AC3E}">
        <p14:creationId xmlns:p14="http://schemas.microsoft.com/office/powerpoint/2010/main" val="341463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50BE1B-78AF-4A0A-95D8-3232012A218C}" type="datetimeFigureOut">
              <a:rPr lang="lv-LV" smtClean="0"/>
              <a:t>05.12.2017</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C1A7AFA7-ECE5-4B66-977A-BC91503011B2}" type="slidenum">
              <a:rPr lang="lv-LV" smtClean="0"/>
              <a:t>‹#›</a:t>
            </a:fld>
            <a:endParaRPr lang="lv-LV"/>
          </a:p>
        </p:txBody>
      </p:sp>
    </p:spTree>
    <p:extLst>
      <p:ext uri="{BB962C8B-B14F-4D97-AF65-F5344CB8AC3E}">
        <p14:creationId xmlns:p14="http://schemas.microsoft.com/office/powerpoint/2010/main" val="387953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50BE1B-78AF-4A0A-95D8-3232012A218C}" type="datetimeFigureOut">
              <a:rPr lang="lv-LV" smtClean="0"/>
              <a:t>05.12.2017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C1A7AFA7-ECE5-4B66-977A-BC91503011B2}" type="slidenum">
              <a:rPr lang="lv-LV" smtClean="0"/>
              <a:t>‹#›</a:t>
            </a:fld>
            <a:endParaRPr lang="lv-LV"/>
          </a:p>
        </p:txBody>
      </p:sp>
    </p:spTree>
    <p:extLst>
      <p:ext uri="{BB962C8B-B14F-4D97-AF65-F5344CB8AC3E}">
        <p14:creationId xmlns:p14="http://schemas.microsoft.com/office/powerpoint/2010/main" val="571221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50BE1B-78AF-4A0A-95D8-3232012A218C}" type="datetimeFigureOut">
              <a:rPr lang="lv-LV" smtClean="0"/>
              <a:t>05.12.2017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C1A7AFA7-ECE5-4B66-977A-BC91503011B2}" type="slidenum">
              <a:rPr lang="lv-LV" smtClean="0"/>
              <a:t>‹#›</a:t>
            </a:fld>
            <a:endParaRPr lang="lv-LV"/>
          </a:p>
        </p:txBody>
      </p:sp>
    </p:spTree>
    <p:extLst>
      <p:ext uri="{BB962C8B-B14F-4D97-AF65-F5344CB8AC3E}">
        <p14:creationId xmlns:p14="http://schemas.microsoft.com/office/powerpoint/2010/main" val="1873637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050BE1B-78AF-4A0A-95D8-3232012A218C}" type="datetimeFigureOut">
              <a:rPr lang="lv-LV" smtClean="0"/>
              <a:t>05.12.2017</a:t>
            </a:fld>
            <a:endParaRPr lang="lv-LV"/>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1A7AFA7-ECE5-4B66-977A-BC91503011B2}" type="slidenum">
              <a:rPr lang="lv-LV" smtClean="0"/>
              <a:t>‹#›</a:t>
            </a:fld>
            <a:endParaRPr lang="lv-LV"/>
          </a:p>
        </p:txBody>
      </p:sp>
    </p:spTree>
    <p:extLst>
      <p:ext uri="{BB962C8B-B14F-4D97-AF65-F5344CB8AC3E}">
        <p14:creationId xmlns:p14="http://schemas.microsoft.com/office/powerpoint/2010/main" val="84261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Inovuss video</a:t>
            </a:r>
            <a:endParaRPr lang="lv-LV" dirty="0"/>
          </a:p>
        </p:txBody>
      </p:sp>
      <p:pic>
        <p:nvPicPr>
          <p:cNvPr id="1026" name="Picture 2" descr="\\10.10.0.39\foto\2017\2017-08-25_26_festivāls_iNOVUSS\facebook\5M7A556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 t="4661" r="2" b="10967"/>
          <a:stretch/>
        </p:blipFill>
        <p:spPr bwMode="auto">
          <a:xfrm>
            <a:off x="0" y="-20538"/>
            <a:ext cx="9144000" cy="5164038"/>
          </a:xfrm>
          <a:prstGeom prst="rect">
            <a:avLst/>
          </a:prstGeom>
          <a:noFill/>
          <a:extLst>
            <a:ext uri="{909E8E84-426E-40DD-AFC4-6F175D3DCCD1}">
              <a14:hiddenFill xmlns:a14="http://schemas.microsoft.com/office/drawing/2010/main">
                <a:solidFill>
                  <a:srgbClr val="FFFFFF"/>
                </a:solidFill>
              </a14:hiddenFill>
            </a:ext>
          </a:extLst>
        </p:spPr>
      </p:pic>
      <p:sp>
        <p:nvSpPr>
          <p:cNvPr id="3" name="Isosceles Triangle 2"/>
          <p:cNvSpPr/>
          <p:nvPr/>
        </p:nvSpPr>
        <p:spPr>
          <a:xfrm rot="5400000">
            <a:off x="3671900" y="1779662"/>
            <a:ext cx="1800200" cy="1800200"/>
          </a:xfrm>
          <a:prstGeom prst="triangle">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3033908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a:p>
        </p:txBody>
      </p:sp>
      <p:pic>
        <p:nvPicPr>
          <p:cNvPr id="4" name="Picture 2" descr="coffee, contact, email"/>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100658"/>
            <a:ext cx="9468544" cy="63157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627784" y="627534"/>
            <a:ext cx="6172200" cy="857250"/>
          </a:xfrm>
          <a:prstGeom prst="rect">
            <a:avLst/>
          </a:prstGeom>
        </p:spPr>
        <p:txBody>
          <a:bodyPr vert="horz" lIns="68580" tIns="34290" rIns="68580" bIns="34290" rtlCol="0" anchor="t">
            <a:noAutofit/>
          </a:bodyPr>
          <a:lstStyle>
            <a:lvl1pPr algn="ctr" defTabSz="914400" rtl="0" eaLnBrk="1" latinLnBrk="0" hangingPunct="1">
              <a:spcBef>
                <a:spcPct val="0"/>
              </a:spcBef>
              <a:buNone/>
              <a:defRPr sz="3200" b="1" kern="1200" cap="none">
                <a:solidFill>
                  <a:srgbClr val="A9B537"/>
                </a:solidFill>
                <a:latin typeface="Arial" panose="020B0604020202020204" pitchFamily="34" charset="0"/>
                <a:ea typeface="+mj-ea"/>
                <a:cs typeface="Arial" panose="020B0604020202020204" pitchFamily="34" charset="0"/>
              </a:defRPr>
            </a:lvl1pPr>
          </a:lstStyle>
          <a:p>
            <a:pPr algn="l"/>
            <a:r>
              <a:rPr lang="lv-LV" sz="3600" dirty="0" err="1">
                <a:solidFill>
                  <a:schemeClr val="bg1"/>
                </a:solidFill>
              </a:rPr>
              <a:t>Digital</a:t>
            </a:r>
            <a:r>
              <a:rPr lang="lv-LV" sz="3600" dirty="0">
                <a:solidFill>
                  <a:schemeClr val="bg1"/>
                </a:solidFill>
              </a:rPr>
              <a:t> </a:t>
            </a:r>
            <a:r>
              <a:rPr lang="lv-LV" sz="3600" dirty="0" err="1">
                <a:solidFill>
                  <a:schemeClr val="bg1"/>
                </a:solidFill>
              </a:rPr>
              <a:t>media</a:t>
            </a:r>
            <a:endParaRPr lang="lv-LV" sz="3600" dirty="0">
              <a:solidFill>
                <a:schemeClr val="bg1"/>
              </a:solidFill>
            </a:endParaRPr>
          </a:p>
        </p:txBody>
      </p:sp>
      <p:sp>
        <p:nvSpPr>
          <p:cNvPr id="6" name="TextBox 5"/>
          <p:cNvSpPr txBox="1"/>
          <p:nvPr/>
        </p:nvSpPr>
        <p:spPr>
          <a:xfrm>
            <a:off x="1709682" y="303499"/>
            <a:ext cx="972108" cy="1246495"/>
          </a:xfrm>
          <a:prstGeom prst="rect">
            <a:avLst/>
          </a:prstGeom>
          <a:noFill/>
        </p:spPr>
        <p:txBody>
          <a:bodyPr wrap="square" rtlCol="0">
            <a:spAutoFit/>
          </a:bodyPr>
          <a:lstStyle/>
          <a:p>
            <a:r>
              <a:rPr lang="lv-LV" sz="7500" dirty="0">
                <a:solidFill>
                  <a:schemeClr val="bg2"/>
                </a:solidFill>
              </a:rPr>
              <a:t>2.</a:t>
            </a:r>
          </a:p>
        </p:txBody>
      </p:sp>
      <p:sp>
        <p:nvSpPr>
          <p:cNvPr id="7" name="Title 1"/>
          <p:cNvSpPr txBox="1">
            <a:spLocks/>
          </p:cNvSpPr>
          <p:nvPr/>
        </p:nvSpPr>
        <p:spPr>
          <a:xfrm>
            <a:off x="1907704" y="2701483"/>
            <a:ext cx="6172200" cy="1581318"/>
          </a:xfrm>
          <a:prstGeom prst="rect">
            <a:avLst/>
          </a:prstGeom>
        </p:spPr>
        <p:txBody>
          <a:bodyPr vert="horz" lIns="68580" tIns="34290" rIns="68580" bIns="34290" rtlCol="0" anchor="ctr">
            <a:noAutofit/>
          </a:bodyPr>
          <a:lstStyle>
            <a:lvl1pPr algn="l" defTabSz="914400" rtl="0" eaLnBrk="1" latinLnBrk="0" hangingPunct="1">
              <a:spcBef>
                <a:spcPct val="0"/>
              </a:spcBef>
              <a:buNone/>
              <a:defRPr sz="3200" b="1" kern="1200">
                <a:solidFill>
                  <a:srgbClr val="A9B537"/>
                </a:solidFill>
                <a:latin typeface="Arial" panose="020B0604020202020204" pitchFamily="34" charset="0"/>
                <a:ea typeface="+mj-ea"/>
                <a:cs typeface="Arial" panose="020B0604020202020204" pitchFamily="34" charset="0"/>
              </a:defRPr>
            </a:lvl1pPr>
          </a:lstStyle>
          <a:p>
            <a:r>
              <a:rPr lang="en-US" sz="3000" dirty="0">
                <a:solidFill>
                  <a:schemeClr val="bg1"/>
                </a:solidFill>
              </a:rPr>
              <a:t>Inspiration</a:t>
            </a:r>
          </a:p>
          <a:p>
            <a:r>
              <a:rPr lang="en-US" sz="3000" dirty="0">
                <a:solidFill>
                  <a:schemeClr val="bg1"/>
                </a:solidFill>
              </a:rPr>
              <a:t>Information</a:t>
            </a:r>
          </a:p>
          <a:p>
            <a:r>
              <a:rPr lang="en-US" sz="3000" dirty="0">
                <a:solidFill>
                  <a:schemeClr val="bg1"/>
                </a:solidFill>
              </a:rPr>
              <a:t>Awareness</a:t>
            </a:r>
            <a:endParaRPr lang="lv-LV" sz="3000" dirty="0">
              <a:solidFill>
                <a:schemeClr val="bg1"/>
              </a:solidFill>
            </a:endParaRPr>
          </a:p>
        </p:txBody>
      </p:sp>
    </p:spTree>
    <p:extLst>
      <p:ext uri="{BB962C8B-B14F-4D97-AF65-F5344CB8AC3E}">
        <p14:creationId xmlns:p14="http://schemas.microsoft.com/office/powerpoint/2010/main" val="298719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84584" y="-858012"/>
            <a:ext cx="9937104" cy="7452828"/>
          </a:xfrm>
          <a:prstGeom prst="rect">
            <a:avLst/>
          </a:prstGeom>
        </p:spPr>
      </p:pic>
      <p:sp>
        <p:nvSpPr>
          <p:cNvPr id="5" name="Title 1"/>
          <p:cNvSpPr>
            <a:spLocks noGrp="1"/>
          </p:cNvSpPr>
          <p:nvPr>
            <p:ph type="title"/>
          </p:nvPr>
        </p:nvSpPr>
        <p:spPr>
          <a:xfrm>
            <a:off x="1979712" y="4083918"/>
            <a:ext cx="6172200" cy="857250"/>
          </a:xfrm>
        </p:spPr>
        <p:txBody>
          <a:bodyPr>
            <a:noAutofit/>
          </a:bodyPr>
          <a:lstStyle/>
          <a:p>
            <a:r>
              <a:rPr lang="lv-LV" sz="3600" b="1" dirty="0" smtClean="0">
                <a:solidFill>
                  <a:schemeClr val="bg1"/>
                </a:solidFill>
              </a:rPr>
              <a:t>Specialized </a:t>
            </a:r>
            <a:r>
              <a:rPr lang="en-US" sz="3600" b="1" dirty="0" smtClean="0">
                <a:solidFill>
                  <a:schemeClr val="bg1"/>
                </a:solidFill>
              </a:rPr>
              <a:t>Trade </a:t>
            </a:r>
            <a:r>
              <a:rPr lang="en-US" sz="3600" b="1" dirty="0">
                <a:solidFill>
                  <a:schemeClr val="bg1"/>
                </a:solidFill>
              </a:rPr>
              <a:t>Exhibitions</a:t>
            </a:r>
          </a:p>
        </p:txBody>
      </p:sp>
      <p:sp>
        <p:nvSpPr>
          <p:cNvPr id="6" name="TextBox 5"/>
          <p:cNvSpPr txBox="1"/>
          <p:nvPr/>
        </p:nvSpPr>
        <p:spPr>
          <a:xfrm>
            <a:off x="1403648" y="3813666"/>
            <a:ext cx="972108" cy="1246495"/>
          </a:xfrm>
          <a:prstGeom prst="rect">
            <a:avLst/>
          </a:prstGeom>
          <a:noFill/>
        </p:spPr>
        <p:txBody>
          <a:bodyPr wrap="square" rtlCol="0">
            <a:spAutoFit/>
          </a:bodyPr>
          <a:lstStyle/>
          <a:p>
            <a:r>
              <a:rPr lang="lv-LV" sz="7500" dirty="0">
                <a:solidFill>
                  <a:schemeClr val="bg2"/>
                </a:solidFill>
              </a:rPr>
              <a:t>3.</a:t>
            </a:r>
          </a:p>
        </p:txBody>
      </p:sp>
    </p:spTree>
    <p:extLst>
      <p:ext uri="{BB962C8B-B14F-4D97-AF65-F5344CB8AC3E}">
        <p14:creationId xmlns:p14="http://schemas.microsoft.com/office/powerpoint/2010/main" val="2843342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627784" y="627534"/>
            <a:ext cx="6172200" cy="857250"/>
          </a:xfrm>
          <a:prstGeom prst="rect">
            <a:avLst/>
          </a:prstGeom>
        </p:spPr>
        <p:txBody>
          <a:bodyPr vert="horz" lIns="68580" tIns="34290" rIns="68580" bIns="34290" rtlCol="0" anchor="t">
            <a:noAutofit/>
          </a:bodyPr>
          <a:lstStyle>
            <a:lvl1pPr algn="ctr" defTabSz="914400" rtl="0" eaLnBrk="1" latinLnBrk="0" hangingPunct="1">
              <a:spcBef>
                <a:spcPct val="0"/>
              </a:spcBef>
              <a:buNone/>
              <a:defRPr sz="3200" b="1" kern="1200" cap="none">
                <a:solidFill>
                  <a:srgbClr val="A9B537"/>
                </a:solidFill>
                <a:latin typeface="Arial" panose="020B0604020202020204" pitchFamily="34" charset="0"/>
                <a:ea typeface="+mj-ea"/>
                <a:cs typeface="Arial" panose="020B0604020202020204" pitchFamily="34" charset="0"/>
              </a:defRPr>
            </a:lvl1pPr>
          </a:lstStyle>
          <a:p>
            <a:pPr algn="l"/>
            <a:r>
              <a:rPr lang="lv-LV" sz="3600" dirty="0">
                <a:solidFill>
                  <a:schemeClr val="bg1"/>
                </a:solidFill>
              </a:rPr>
              <a:t>Digitālā vide un mediji </a:t>
            </a:r>
          </a:p>
        </p:txBody>
      </p:sp>
      <p:sp>
        <p:nvSpPr>
          <p:cNvPr id="6" name="TextBox 5"/>
          <p:cNvSpPr txBox="1"/>
          <p:nvPr/>
        </p:nvSpPr>
        <p:spPr>
          <a:xfrm>
            <a:off x="1709682" y="303499"/>
            <a:ext cx="972108" cy="1246495"/>
          </a:xfrm>
          <a:prstGeom prst="rect">
            <a:avLst/>
          </a:prstGeom>
          <a:noFill/>
        </p:spPr>
        <p:txBody>
          <a:bodyPr wrap="square" rtlCol="0">
            <a:spAutoFit/>
          </a:bodyPr>
          <a:lstStyle/>
          <a:p>
            <a:r>
              <a:rPr lang="lv-LV" sz="7500" dirty="0">
                <a:solidFill>
                  <a:schemeClr val="bg2"/>
                </a:solidFill>
              </a:rPr>
              <a:t>1.</a:t>
            </a:r>
          </a:p>
        </p:txBody>
      </p:sp>
      <p:sp>
        <p:nvSpPr>
          <p:cNvPr id="7" name="Title 1"/>
          <p:cNvSpPr txBox="1">
            <a:spLocks/>
          </p:cNvSpPr>
          <p:nvPr/>
        </p:nvSpPr>
        <p:spPr>
          <a:xfrm>
            <a:off x="1823628" y="3543858"/>
            <a:ext cx="6172200" cy="857250"/>
          </a:xfrm>
          <a:prstGeom prst="rect">
            <a:avLst/>
          </a:prstGeom>
        </p:spPr>
        <p:txBody>
          <a:bodyPr vert="horz" lIns="68580" tIns="34290" rIns="68580" bIns="34290" rtlCol="0" anchor="ctr">
            <a:noAutofit/>
          </a:bodyPr>
          <a:lstStyle>
            <a:lvl1pPr algn="l" defTabSz="914400" rtl="0" eaLnBrk="1" latinLnBrk="0" hangingPunct="1">
              <a:spcBef>
                <a:spcPct val="0"/>
              </a:spcBef>
              <a:buNone/>
              <a:defRPr sz="3200" b="1" kern="1200">
                <a:solidFill>
                  <a:srgbClr val="A9B537"/>
                </a:solidFill>
                <a:latin typeface="Arial" panose="020B0604020202020204" pitchFamily="34" charset="0"/>
                <a:ea typeface="+mj-ea"/>
                <a:cs typeface="Arial" panose="020B0604020202020204" pitchFamily="34" charset="0"/>
              </a:defRPr>
            </a:lvl1pPr>
          </a:lstStyle>
          <a:p>
            <a:r>
              <a:rPr lang="lv-LV" sz="3000" dirty="0">
                <a:solidFill>
                  <a:schemeClr val="bg1"/>
                </a:solidFill>
              </a:rPr>
              <a:t>Iedvesmot</a:t>
            </a:r>
          </a:p>
          <a:p>
            <a:r>
              <a:rPr lang="lv-LV" sz="3000" dirty="0">
                <a:solidFill>
                  <a:schemeClr val="bg1"/>
                </a:solidFill>
              </a:rPr>
              <a:t>Informēt</a:t>
            </a:r>
          </a:p>
        </p:txBody>
      </p:sp>
      <p:pic>
        <p:nvPicPr>
          <p:cNvPr id="3" name="Attēls 2"/>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0528" y="-987406"/>
            <a:ext cx="9361040" cy="6243740"/>
          </a:xfrm>
          <a:prstGeom prst="rect">
            <a:avLst/>
          </a:prstGeom>
        </p:spPr>
      </p:pic>
      <p:sp>
        <p:nvSpPr>
          <p:cNvPr id="8" name="Title 1"/>
          <p:cNvSpPr txBox="1">
            <a:spLocks/>
          </p:cNvSpPr>
          <p:nvPr/>
        </p:nvSpPr>
        <p:spPr>
          <a:xfrm>
            <a:off x="4427984" y="3719609"/>
            <a:ext cx="5197914" cy="1109112"/>
          </a:xfrm>
          <a:prstGeom prst="rect">
            <a:avLst/>
          </a:prstGeom>
        </p:spPr>
        <p:txBody>
          <a:bodyPr vert="horz" lIns="68580" tIns="34290" rIns="68580" bIns="34290" rtlCol="0" anchor="t">
            <a:noAutofit/>
          </a:bodyPr>
          <a:lstStyle>
            <a:lvl1pPr algn="ctr" defTabSz="914400" rtl="0" eaLnBrk="1" latinLnBrk="0" hangingPunct="1">
              <a:spcBef>
                <a:spcPct val="0"/>
              </a:spcBef>
              <a:buNone/>
              <a:defRPr sz="3200" b="1" kern="1200" cap="none">
                <a:solidFill>
                  <a:srgbClr val="A9B537"/>
                </a:solidFill>
                <a:latin typeface="Arial" panose="020B0604020202020204" pitchFamily="34" charset="0"/>
                <a:ea typeface="+mj-ea"/>
                <a:cs typeface="Arial" panose="020B0604020202020204" pitchFamily="34" charset="0"/>
              </a:defRPr>
            </a:lvl1pPr>
          </a:lstStyle>
          <a:p>
            <a:pPr algn="l"/>
            <a:r>
              <a:rPr lang="en-US" sz="3600" dirty="0">
                <a:solidFill>
                  <a:schemeClr val="bg1"/>
                </a:solidFill>
              </a:rPr>
              <a:t>Workshops, B2B events</a:t>
            </a:r>
          </a:p>
        </p:txBody>
      </p:sp>
      <p:sp>
        <p:nvSpPr>
          <p:cNvPr id="9" name="TextBox 8"/>
          <p:cNvSpPr txBox="1"/>
          <p:nvPr/>
        </p:nvSpPr>
        <p:spPr>
          <a:xfrm>
            <a:off x="3347864" y="3543858"/>
            <a:ext cx="972108" cy="1246495"/>
          </a:xfrm>
          <a:prstGeom prst="rect">
            <a:avLst/>
          </a:prstGeom>
          <a:noFill/>
        </p:spPr>
        <p:txBody>
          <a:bodyPr wrap="square" rtlCol="0">
            <a:spAutoFit/>
          </a:bodyPr>
          <a:lstStyle/>
          <a:p>
            <a:r>
              <a:rPr lang="lv-LV" sz="7500" dirty="0">
                <a:solidFill>
                  <a:schemeClr val="bg2"/>
                </a:solidFill>
              </a:rPr>
              <a:t>4</a:t>
            </a:r>
            <a:r>
              <a:rPr lang="lv-LV" sz="7500" dirty="0" smtClean="0">
                <a:solidFill>
                  <a:schemeClr val="bg2"/>
                </a:solidFill>
              </a:rPr>
              <a:t>.</a:t>
            </a:r>
            <a:endParaRPr lang="lv-LV" sz="7500" dirty="0">
              <a:solidFill>
                <a:schemeClr val="bg2"/>
              </a:solidFill>
            </a:endParaRPr>
          </a:p>
        </p:txBody>
      </p:sp>
    </p:spTree>
    <p:extLst>
      <p:ext uri="{BB962C8B-B14F-4D97-AF65-F5344CB8AC3E}">
        <p14:creationId xmlns:p14="http://schemas.microsoft.com/office/powerpoint/2010/main" val="2547890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Varis\Desktops$\lina.ivanova\Desktop\13483004_1082355571787837_536840449920353423_o.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bwMode="auto">
          <a:xfrm>
            <a:off x="-324544" y="-956642"/>
            <a:ext cx="10049867" cy="721603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355976" y="3845333"/>
            <a:ext cx="5022558" cy="1080120"/>
          </a:xfrm>
          <a:prstGeom prst="rect">
            <a:avLst/>
          </a:prstGeom>
        </p:spPr>
        <p:txBody>
          <a:bodyPr vert="horz" lIns="68580" tIns="34290" rIns="68580" bIns="34290" rtlCol="0" anchor="ctr">
            <a:noAutofit/>
          </a:bodyPr>
          <a:lstStyle>
            <a:lvl1pPr algn="l" defTabSz="914400" rtl="0" eaLnBrk="1" latinLnBrk="0" hangingPunct="1">
              <a:spcBef>
                <a:spcPct val="0"/>
              </a:spcBef>
              <a:buNone/>
              <a:defRPr sz="3200" b="1" kern="1200">
                <a:solidFill>
                  <a:srgbClr val="A9B537"/>
                </a:solidFill>
                <a:latin typeface="Arial" panose="020B0604020202020204" pitchFamily="34" charset="0"/>
                <a:ea typeface="+mj-ea"/>
                <a:cs typeface="Arial" panose="020B0604020202020204" pitchFamily="34" charset="0"/>
              </a:defRPr>
            </a:lvl1pPr>
          </a:lstStyle>
          <a:p>
            <a:r>
              <a:rPr lang="en-US" sz="3600" dirty="0">
                <a:solidFill>
                  <a:schemeClr val="bg1"/>
                </a:solidFill>
              </a:rPr>
              <a:t>Media trips and fam trips for TO</a:t>
            </a:r>
          </a:p>
        </p:txBody>
      </p:sp>
      <p:sp>
        <p:nvSpPr>
          <p:cNvPr id="8" name="TextBox 7"/>
          <p:cNvSpPr txBox="1"/>
          <p:nvPr/>
        </p:nvSpPr>
        <p:spPr>
          <a:xfrm>
            <a:off x="3351900" y="3762145"/>
            <a:ext cx="972108" cy="1246495"/>
          </a:xfrm>
          <a:prstGeom prst="rect">
            <a:avLst/>
          </a:prstGeom>
          <a:noFill/>
        </p:spPr>
        <p:txBody>
          <a:bodyPr wrap="square" rtlCol="0">
            <a:spAutoFit/>
          </a:bodyPr>
          <a:lstStyle/>
          <a:p>
            <a:r>
              <a:rPr lang="lv-LV" sz="7500" dirty="0">
                <a:solidFill>
                  <a:schemeClr val="bg2"/>
                </a:solidFill>
              </a:rPr>
              <a:t>5</a:t>
            </a:r>
            <a:r>
              <a:rPr lang="lv-LV" sz="7500" dirty="0" smtClean="0">
                <a:solidFill>
                  <a:schemeClr val="bg2"/>
                </a:solidFill>
              </a:rPr>
              <a:t>.</a:t>
            </a:r>
            <a:endParaRPr lang="lv-LV" sz="7500" dirty="0">
              <a:solidFill>
                <a:schemeClr val="bg2"/>
              </a:solidFill>
            </a:endParaRPr>
          </a:p>
        </p:txBody>
      </p:sp>
      <p:sp>
        <p:nvSpPr>
          <p:cNvPr id="9" name="Title 1"/>
          <p:cNvSpPr txBox="1">
            <a:spLocks/>
          </p:cNvSpPr>
          <p:nvPr/>
        </p:nvSpPr>
        <p:spPr>
          <a:xfrm>
            <a:off x="1828800" y="3321488"/>
            <a:ext cx="6172200" cy="1350150"/>
          </a:xfrm>
          <a:prstGeom prst="rect">
            <a:avLst/>
          </a:prstGeom>
        </p:spPr>
        <p:txBody>
          <a:bodyPr vert="horz" lIns="68580" tIns="34290" rIns="68580" bIns="34290" rtlCol="0" anchor="ctr">
            <a:noAutofit/>
          </a:bodyPr>
          <a:lstStyle>
            <a:lvl1pPr algn="l" defTabSz="914400" rtl="0" eaLnBrk="1" latinLnBrk="0" hangingPunct="1">
              <a:spcBef>
                <a:spcPct val="0"/>
              </a:spcBef>
              <a:buNone/>
              <a:defRPr sz="3200" b="1" kern="1200">
                <a:solidFill>
                  <a:srgbClr val="A9B537"/>
                </a:solidFill>
                <a:latin typeface="Arial" panose="020B0604020202020204" pitchFamily="34" charset="0"/>
                <a:ea typeface="+mj-ea"/>
                <a:cs typeface="Arial" panose="020B0604020202020204" pitchFamily="34" charset="0"/>
              </a:defRPr>
            </a:lvl1pPr>
          </a:lstStyle>
          <a:p>
            <a:endParaRPr lang="en-US" sz="3000" dirty="0">
              <a:solidFill>
                <a:schemeClr val="bg1"/>
              </a:solidFill>
            </a:endParaRPr>
          </a:p>
        </p:txBody>
      </p:sp>
    </p:spTree>
    <p:extLst>
      <p:ext uri="{BB962C8B-B14F-4D97-AF65-F5344CB8AC3E}">
        <p14:creationId xmlns:p14="http://schemas.microsoft.com/office/powerpoint/2010/main" val="264204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754022301"/>
              </p:ext>
            </p:extLst>
          </p:nvPr>
        </p:nvGraphicFramePr>
        <p:xfrm>
          <a:off x="381688" y="1635646"/>
          <a:ext cx="4680520" cy="266429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441268" y="1894358"/>
            <a:ext cx="3249036" cy="1754326"/>
          </a:xfrm>
          <a:prstGeom prst="rect">
            <a:avLst/>
          </a:prstGeom>
          <a:solidFill>
            <a:schemeClr val="bg1">
              <a:lumMod val="75000"/>
            </a:schemeClr>
          </a:solidFill>
        </p:spPr>
        <p:txBody>
          <a:bodyPr wrap="square" rtlCol="0">
            <a:spAutoFit/>
          </a:bodyPr>
          <a:lstStyle/>
          <a:p>
            <a:pPr marL="285750" indent="-285750">
              <a:buFont typeface="Arial" panose="020B0604020202020204" pitchFamily="34" charset="0"/>
              <a:buChar char="•"/>
            </a:pPr>
            <a:r>
              <a:rPr lang="en-US" dirty="0">
                <a:solidFill>
                  <a:schemeClr val="bg1"/>
                </a:solidFill>
              </a:rPr>
              <a:t>New route: Riga – </a:t>
            </a:r>
            <a:r>
              <a:rPr lang="en-US" dirty="0" smtClean="0">
                <a:solidFill>
                  <a:schemeClr val="bg1"/>
                </a:solidFill>
              </a:rPr>
              <a:t>Geneva</a:t>
            </a:r>
            <a:r>
              <a:rPr lang="lv-LV" dirty="0" smtClean="0">
                <a:solidFill>
                  <a:schemeClr val="bg1"/>
                </a:solidFill>
              </a:rPr>
              <a:t> </a:t>
            </a:r>
            <a:r>
              <a:rPr lang="en-US" dirty="0" smtClean="0">
                <a:solidFill>
                  <a:schemeClr val="bg1"/>
                </a:solidFill>
              </a:rPr>
              <a:t>(</a:t>
            </a:r>
            <a:r>
              <a:rPr lang="lv-LV" dirty="0" err="1" smtClean="0">
                <a:solidFill>
                  <a:schemeClr val="bg1"/>
                </a:solidFill>
              </a:rPr>
              <a:t>Opened</a:t>
            </a:r>
            <a:r>
              <a:rPr lang="lv-LV" dirty="0" smtClean="0">
                <a:solidFill>
                  <a:schemeClr val="bg1"/>
                </a:solidFill>
              </a:rPr>
              <a:t> in </a:t>
            </a:r>
            <a:r>
              <a:rPr lang="en-US" dirty="0" smtClean="0">
                <a:solidFill>
                  <a:schemeClr val="bg1"/>
                </a:solidFill>
              </a:rPr>
              <a:t>May</a:t>
            </a:r>
            <a:r>
              <a:rPr lang="en-US" dirty="0">
                <a:solidFill>
                  <a:schemeClr val="bg1"/>
                </a:solidFill>
              </a:rPr>
              <a:t>, 2017)</a:t>
            </a:r>
          </a:p>
          <a:p>
            <a:pPr marL="285750" indent="-285750">
              <a:buFont typeface="Arial" panose="020B0604020202020204" pitchFamily="34" charset="0"/>
              <a:buChar char="•"/>
            </a:pPr>
            <a:r>
              <a:rPr lang="en-US" dirty="0" smtClean="0">
                <a:solidFill>
                  <a:schemeClr val="bg1"/>
                </a:solidFill>
              </a:rPr>
              <a:t>Cooperation with </a:t>
            </a:r>
            <a:r>
              <a:rPr lang="en-US" dirty="0" err="1" smtClean="0">
                <a:solidFill>
                  <a:schemeClr val="bg1"/>
                </a:solidFill>
              </a:rPr>
              <a:t>AirBaltic</a:t>
            </a:r>
            <a:r>
              <a:rPr lang="lv-LV" dirty="0" smtClean="0">
                <a:solidFill>
                  <a:schemeClr val="bg1"/>
                </a:solidFill>
              </a:rPr>
              <a:t> </a:t>
            </a:r>
            <a:r>
              <a:rPr lang="en-US" dirty="0" smtClean="0">
                <a:solidFill>
                  <a:schemeClr val="bg1"/>
                </a:solidFill>
              </a:rPr>
              <a:t> </a:t>
            </a:r>
          </a:p>
          <a:p>
            <a:pPr marL="285750" indent="-285750">
              <a:buFont typeface="Arial" panose="020B0604020202020204" pitchFamily="34" charset="0"/>
              <a:buChar char="•"/>
            </a:pPr>
            <a:r>
              <a:rPr lang="en-US" dirty="0" smtClean="0">
                <a:solidFill>
                  <a:schemeClr val="bg1"/>
                </a:solidFill>
              </a:rPr>
              <a:t>Latvia</a:t>
            </a:r>
            <a:r>
              <a:rPr lang="lv-LV" dirty="0" smtClean="0">
                <a:solidFill>
                  <a:schemeClr val="bg1"/>
                </a:solidFill>
              </a:rPr>
              <a:t>n</a:t>
            </a:r>
            <a:r>
              <a:rPr lang="en-US" dirty="0" smtClean="0">
                <a:solidFill>
                  <a:schemeClr val="bg1"/>
                </a:solidFill>
              </a:rPr>
              <a:t> Tourism seminars </a:t>
            </a:r>
          </a:p>
          <a:p>
            <a:pPr marL="285750" indent="-285750">
              <a:buFont typeface="Arial" panose="020B0604020202020204" pitchFamily="34" charset="0"/>
              <a:buChar char="•"/>
            </a:pPr>
            <a:r>
              <a:rPr lang="en-US" dirty="0" smtClean="0">
                <a:solidFill>
                  <a:schemeClr val="bg1"/>
                </a:solidFill>
              </a:rPr>
              <a:t>Media and TO visits</a:t>
            </a:r>
          </a:p>
          <a:p>
            <a:pPr marL="285750" indent="-285750">
              <a:buFont typeface="Arial" panose="020B0604020202020204" pitchFamily="34" charset="0"/>
              <a:buChar char="•"/>
            </a:pPr>
            <a:r>
              <a:rPr lang="en-US" dirty="0" smtClean="0">
                <a:solidFill>
                  <a:schemeClr val="bg1"/>
                </a:solidFill>
              </a:rPr>
              <a:t>Publications </a:t>
            </a:r>
          </a:p>
        </p:txBody>
      </p:sp>
      <p:sp>
        <p:nvSpPr>
          <p:cNvPr id="5" name="TextBox 4"/>
          <p:cNvSpPr txBox="1"/>
          <p:nvPr/>
        </p:nvSpPr>
        <p:spPr>
          <a:xfrm>
            <a:off x="4211960" y="3010393"/>
            <a:ext cx="648072" cy="307777"/>
          </a:xfrm>
          <a:prstGeom prst="rect">
            <a:avLst/>
          </a:prstGeom>
          <a:noFill/>
        </p:spPr>
        <p:txBody>
          <a:bodyPr wrap="square" rtlCol="0">
            <a:spAutoFit/>
          </a:bodyPr>
          <a:lstStyle/>
          <a:p>
            <a:r>
              <a:rPr lang="lv-LV" sz="1400" b="1" dirty="0" smtClean="0">
                <a:solidFill>
                  <a:srgbClr val="C00000"/>
                </a:solidFill>
              </a:rPr>
              <a:t>+20%</a:t>
            </a:r>
            <a:endParaRPr lang="lv-LV" sz="1400" b="1" dirty="0">
              <a:solidFill>
                <a:srgbClr val="C00000"/>
              </a:solidFill>
            </a:endParaRPr>
          </a:p>
        </p:txBody>
      </p:sp>
      <p:sp>
        <p:nvSpPr>
          <p:cNvPr id="6" name="TextBox 5"/>
          <p:cNvSpPr txBox="1"/>
          <p:nvPr/>
        </p:nvSpPr>
        <p:spPr>
          <a:xfrm>
            <a:off x="4572000" y="2169131"/>
            <a:ext cx="720080" cy="307777"/>
          </a:xfrm>
          <a:prstGeom prst="rect">
            <a:avLst/>
          </a:prstGeom>
          <a:noFill/>
        </p:spPr>
        <p:txBody>
          <a:bodyPr wrap="square" rtlCol="0">
            <a:spAutoFit/>
          </a:bodyPr>
          <a:lstStyle/>
          <a:p>
            <a:r>
              <a:rPr lang="lv-LV" sz="1400" b="1" dirty="0" smtClean="0">
                <a:solidFill>
                  <a:srgbClr val="C00000"/>
                </a:solidFill>
              </a:rPr>
              <a:t>+16%</a:t>
            </a:r>
            <a:endParaRPr lang="lv-LV" sz="1400" b="1" dirty="0">
              <a:solidFill>
                <a:srgbClr val="C00000"/>
              </a:solidFill>
            </a:endParaRPr>
          </a:p>
        </p:txBody>
      </p:sp>
      <p:sp>
        <p:nvSpPr>
          <p:cNvPr id="8" name="Rectangle 7"/>
          <p:cNvSpPr/>
          <p:nvPr/>
        </p:nvSpPr>
        <p:spPr>
          <a:xfrm>
            <a:off x="2075344" y="287552"/>
            <a:ext cx="4824536" cy="646331"/>
          </a:xfrm>
          <a:prstGeom prst="rect">
            <a:avLst/>
          </a:prstGeom>
          <a:solidFill>
            <a:schemeClr val="bg1">
              <a:lumMod val="75000"/>
              <a:alpha val="70000"/>
            </a:schemeClr>
          </a:solidFill>
        </p:spPr>
        <p:txBody>
          <a:bodyPr wrap="square">
            <a:spAutoFit/>
          </a:bodyPr>
          <a:lstStyle/>
          <a:p>
            <a:pPr algn="ctr"/>
            <a:r>
              <a:rPr lang="lv-LV" sz="3600" b="1" dirty="0" err="1" smtClean="0">
                <a:solidFill>
                  <a:schemeClr val="bg1"/>
                </a:solidFill>
              </a:rPr>
              <a:t>Switzerland</a:t>
            </a:r>
            <a:endParaRPr lang="en-US" sz="3600" b="1" dirty="0">
              <a:solidFill>
                <a:schemeClr val="bg1"/>
              </a:solidFill>
            </a:endParaRPr>
          </a:p>
        </p:txBody>
      </p:sp>
      <p:sp>
        <p:nvSpPr>
          <p:cNvPr id="9" name="Rectangle 8"/>
          <p:cNvSpPr/>
          <p:nvPr/>
        </p:nvSpPr>
        <p:spPr>
          <a:xfrm>
            <a:off x="777732" y="1209891"/>
            <a:ext cx="3888432" cy="461665"/>
          </a:xfrm>
          <a:prstGeom prst="rect">
            <a:avLst/>
          </a:prstGeom>
        </p:spPr>
        <p:txBody>
          <a:bodyPr wrap="square">
            <a:spAutoFit/>
          </a:bodyPr>
          <a:lstStyle/>
          <a:p>
            <a:pPr algn="ctr"/>
            <a:r>
              <a:rPr lang="en-US" sz="1200" dirty="0">
                <a:latin typeface="Arial" panose="020B0604020202020204" pitchFamily="34" charset="0"/>
              </a:rPr>
              <a:t>Number of visitors and nights spent in hotels </a:t>
            </a:r>
            <a:endParaRPr lang="lv-LV" sz="1200" dirty="0" smtClean="0">
              <a:latin typeface="Arial" panose="020B0604020202020204" pitchFamily="34" charset="0"/>
            </a:endParaRPr>
          </a:p>
          <a:p>
            <a:pPr algn="ctr"/>
            <a:r>
              <a:rPr lang="en-US" sz="1200" dirty="0" smtClean="0">
                <a:latin typeface="Arial" panose="020B0604020202020204" pitchFamily="34" charset="0"/>
              </a:rPr>
              <a:t>and </a:t>
            </a:r>
            <a:r>
              <a:rPr lang="en-US" sz="1200" dirty="0">
                <a:latin typeface="Arial" panose="020B0604020202020204" pitchFamily="34" charset="0"/>
              </a:rPr>
              <a:t>other accommodation establishments</a:t>
            </a:r>
            <a:endParaRPr lang="lv-LV" sz="1200" dirty="0"/>
          </a:p>
        </p:txBody>
      </p:sp>
    </p:spTree>
    <p:extLst>
      <p:ext uri="{BB962C8B-B14F-4D97-AF65-F5344CB8AC3E}">
        <p14:creationId xmlns:p14="http://schemas.microsoft.com/office/powerpoint/2010/main" val="23877989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853012124"/>
              </p:ext>
            </p:extLst>
          </p:nvPr>
        </p:nvGraphicFramePr>
        <p:xfrm>
          <a:off x="525704" y="1670572"/>
          <a:ext cx="4392487" cy="269681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604520" y="1675132"/>
            <a:ext cx="3096344" cy="2585323"/>
          </a:xfrm>
          <a:prstGeom prst="rect">
            <a:avLst/>
          </a:prstGeom>
          <a:solidFill>
            <a:schemeClr val="bg1">
              <a:lumMod val="75000"/>
            </a:schemeClr>
          </a:solidFill>
        </p:spPr>
        <p:txBody>
          <a:bodyPr wrap="square" rtlCol="0">
            <a:spAutoFit/>
          </a:bodyPr>
          <a:lstStyle/>
          <a:p>
            <a:pPr marL="285750" indent="-285750">
              <a:buFont typeface="Arial" panose="020B0604020202020204" pitchFamily="34" charset="0"/>
              <a:buChar char="•"/>
            </a:pPr>
            <a:r>
              <a:rPr lang="en-US" dirty="0" smtClean="0">
                <a:solidFill>
                  <a:schemeClr val="bg1"/>
                </a:solidFill>
              </a:rPr>
              <a:t>Main target group - Diaspora tourists</a:t>
            </a:r>
          </a:p>
          <a:p>
            <a:pPr marL="285750" indent="-285750">
              <a:buFont typeface="Arial" panose="020B0604020202020204" pitchFamily="34" charset="0"/>
              <a:buChar char="•"/>
            </a:pPr>
            <a:r>
              <a:rPr lang="en-US" dirty="0" smtClean="0">
                <a:solidFill>
                  <a:schemeClr val="bg1"/>
                </a:solidFill>
              </a:rPr>
              <a:t>Travel motivation - Visit friends and relatives</a:t>
            </a:r>
          </a:p>
          <a:p>
            <a:pPr marL="285750" indent="-285750">
              <a:buFont typeface="Arial" panose="020B0604020202020204" pitchFamily="34" charset="0"/>
              <a:buChar char="•"/>
            </a:pPr>
            <a:r>
              <a:rPr lang="en-US" dirty="0" smtClean="0">
                <a:solidFill>
                  <a:schemeClr val="bg1"/>
                </a:solidFill>
              </a:rPr>
              <a:t>Have positive impact on regional tourism </a:t>
            </a:r>
          </a:p>
          <a:p>
            <a:pPr marL="285750" indent="-285750">
              <a:buFont typeface="Arial" panose="020B0604020202020204" pitchFamily="34" charset="0"/>
              <a:buChar char="•"/>
            </a:pPr>
            <a:r>
              <a:rPr lang="en-US" dirty="0" smtClean="0">
                <a:solidFill>
                  <a:schemeClr val="bg1"/>
                </a:solidFill>
              </a:rPr>
              <a:t>Have close ties with Latvia </a:t>
            </a:r>
          </a:p>
          <a:p>
            <a:r>
              <a:rPr lang="en-US" dirty="0" smtClean="0">
                <a:solidFill>
                  <a:schemeClr val="bg1"/>
                </a:solidFill>
              </a:rPr>
              <a:t> </a:t>
            </a:r>
          </a:p>
          <a:p>
            <a:endParaRPr lang="en-US" dirty="0">
              <a:solidFill>
                <a:schemeClr val="bg1"/>
              </a:solidFill>
            </a:endParaRPr>
          </a:p>
        </p:txBody>
      </p:sp>
      <p:sp>
        <p:nvSpPr>
          <p:cNvPr id="6" name="Rectangle 5"/>
          <p:cNvSpPr/>
          <p:nvPr/>
        </p:nvSpPr>
        <p:spPr>
          <a:xfrm>
            <a:off x="2075344" y="287552"/>
            <a:ext cx="4824536" cy="646331"/>
          </a:xfrm>
          <a:prstGeom prst="rect">
            <a:avLst/>
          </a:prstGeom>
          <a:solidFill>
            <a:schemeClr val="bg1">
              <a:lumMod val="75000"/>
              <a:alpha val="70000"/>
            </a:schemeClr>
          </a:solidFill>
        </p:spPr>
        <p:txBody>
          <a:bodyPr wrap="square">
            <a:spAutoFit/>
          </a:bodyPr>
          <a:lstStyle/>
          <a:p>
            <a:pPr algn="ctr"/>
            <a:r>
              <a:rPr lang="lv-LV" sz="3600" b="1" dirty="0" err="1" smtClean="0">
                <a:solidFill>
                  <a:schemeClr val="bg1"/>
                </a:solidFill>
              </a:rPr>
              <a:t>Ireland</a:t>
            </a:r>
            <a:endParaRPr lang="en-US" sz="3600" b="1" dirty="0">
              <a:solidFill>
                <a:schemeClr val="bg1"/>
              </a:solidFill>
            </a:endParaRPr>
          </a:p>
        </p:txBody>
      </p:sp>
      <p:sp>
        <p:nvSpPr>
          <p:cNvPr id="7" name="Rectangle 6"/>
          <p:cNvSpPr/>
          <p:nvPr/>
        </p:nvSpPr>
        <p:spPr>
          <a:xfrm>
            <a:off x="777732" y="1209891"/>
            <a:ext cx="3888432" cy="461665"/>
          </a:xfrm>
          <a:prstGeom prst="rect">
            <a:avLst/>
          </a:prstGeom>
        </p:spPr>
        <p:txBody>
          <a:bodyPr wrap="square">
            <a:spAutoFit/>
          </a:bodyPr>
          <a:lstStyle/>
          <a:p>
            <a:pPr algn="ctr"/>
            <a:r>
              <a:rPr lang="en-US" sz="1200" dirty="0">
                <a:latin typeface="Arial" panose="020B0604020202020204" pitchFamily="34" charset="0"/>
              </a:rPr>
              <a:t>Number of visitors and nights spent in hotels </a:t>
            </a:r>
            <a:endParaRPr lang="lv-LV" sz="1200" dirty="0" smtClean="0">
              <a:latin typeface="Arial" panose="020B0604020202020204" pitchFamily="34" charset="0"/>
            </a:endParaRPr>
          </a:p>
          <a:p>
            <a:pPr algn="ctr"/>
            <a:r>
              <a:rPr lang="en-US" sz="1200" dirty="0" smtClean="0">
                <a:latin typeface="Arial" panose="020B0604020202020204" pitchFamily="34" charset="0"/>
              </a:rPr>
              <a:t>and </a:t>
            </a:r>
            <a:r>
              <a:rPr lang="en-US" sz="1200" dirty="0">
                <a:latin typeface="Arial" panose="020B0604020202020204" pitchFamily="34" charset="0"/>
              </a:rPr>
              <a:t>other accommodation establishments</a:t>
            </a:r>
            <a:endParaRPr lang="lv-LV" sz="1200" dirty="0"/>
          </a:p>
        </p:txBody>
      </p:sp>
    </p:spTree>
    <p:extLst>
      <p:ext uri="{BB962C8B-B14F-4D97-AF65-F5344CB8AC3E}">
        <p14:creationId xmlns:p14="http://schemas.microsoft.com/office/powerpoint/2010/main" val="7960156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21" t="9682" r="721" b="7213"/>
          <a:stretch/>
        </p:blipFill>
        <p:spPr>
          <a:xfrm>
            <a:off x="0" y="0"/>
            <a:ext cx="9144000" cy="5143500"/>
          </a:xfrm>
          <a:prstGeom prst="rect">
            <a:avLst/>
          </a:prstGeom>
        </p:spPr>
      </p:pic>
      <p:sp>
        <p:nvSpPr>
          <p:cNvPr id="5" name="Title 1"/>
          <p:cNvSpPr txBox="1">
            <a:spLocks/>
          </p:cNvSpPr>
          <p:nvPr/>
        </p:nvSpPr>
        <p:spPr>
          <a:xfrm>
            <a:off x="2411760" y="1131134"/>
            <a:ext cx="7130783" cy="28812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latin typeface="Trebuchet MS" panose="020B0603020202020204" pitchFamily="34" charset="0"/>
              </a:rPr>
              <a:t>Domestic tourism </a:t>
            </a:r>
            <a:endParaRPr lang="lv-LV" b="1" dirty="0" smtClean="0">
              <a:solidFill>
                <a:schemeClr val="bg1"/>
              </a:solidFill>
              <a:latin typeface="Trebuchet MS" panose="020B0603020202020204" pitchFamily="34" charset="0"/>
            </a:endParaRPr>
          </a:p>
          <a:p>
            <a:r>
              <a:rPr lang="en-US" b="1" dirty="0" smtClean="0">
                <a:solidFill>
                  <a:schemeClr val="bg1"/>
                </a:solidFill>
                <a:latin typeface="Trebuchet MS" panose="020B0603020202020204" pitchFamily="34" charset="0"/>
              </a:rPr>
              <a:t>Campaign</a:t>
            </a:r>
            <a:r>
              <a:rPr lang="lv-LV" b="1" dirty="0" smtClean="0">
                <a:solidFill>
                  <a:schemeClr val="bg1"/>
                </a:solidFill>
                <a:latin typeface="Trebuchet MS" panose="020B0603020202020204" pitchFamily="34" charset="0"/>
              </a:rPr>
              <a:t> 2018</a:t>
            </a:r>
            <a:br>
              <a:rPr lang="lv-LV" b="1" dirty="0" smtClean="0">
                <a:solidFill>
                  <a:schemeClr val="bg1"/>
                </a:solidFill>
                <a:latin typeface="Trebuchet MS" panose="020B0603020202020204" pitchFamily="34" charset="0"/>
              </a:rPr>
            </a:br>
            <a:r>
              <a:rPr lang="lv-LV" b="1" dirty="0" smtClean="0">
                <a:solidFill>
                  <a:schemeClr val="bg1"/>
                </a:solidFill>
                <a:latin typeface="Trebuchet MS" panose="020B0603020202020204" pitchFamily="34" charset="0"/>
              </a:rPr>
              <a:t/>
            </a:r>
            <a:br>
              <a:rPr lang="lv-LV" b="1" dirty="0" smtClean="0">
                <a:solidFill>
                  <a:schemeClr val="bg1"/>
                </a:solidFill>
                <a:latin typeface="Trebuchet MS" panose="020B0603020202020204" pitchFamily="34" charset="0"/>
              </a:rPr>
            </a:br>
            <a:endParaRPr lang="lv-LV" b="1" dirty="0">
              <a:solidFill>
                <a:schemeClr val="bg1"/>
              </a:solidFill>
              <a:latin typeface="Trebuchet MS" panose="020B0603020202020204" pitchFamily="34"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594"/>
            <a:ext cx="3439735" cy="251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159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10.0.39\foto\LĪGA\prezentācijai\Copy of Copy of Copy of iNOVUSS (1).png"/>
          <p:cNvPicPr>
            <a:picLocks noChangeAspect="1" noChangeArrowheads="1"/>
          </p:cNvPicPr>
          <p:nvPr/>
        </p:nvPicPr>
        <p:blipFill rotWithShape="1">
          <a:blip r:embed="rId2">
            <a:extLst>
              <a:ext uri="{28A0092B-C50C-407E-A947-70E740481C1C}">
                <a14:useLocalDpi xmlns:a14="http://schemas.microsoft.com/office/drawing/2010/main" val="0"/>
              </a:ext>
            </a:extLst>
          </a:blip>
          <a:srcRect l="3946" t="1259" r="3658" b="161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17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10.0.39\foto\LĪGA\prezentācijai\BIZNES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 y="-25612"/>
            <a:ext cx="9190153" cy="516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4433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75" r="1227"/>
          <a:stretch/>
        </p:blipFill>
        <p:spPr bwMode="auto">
          <a:xfrm>
            <a:off x="1052623" y="-1330"/>
            <a:ext cx="7102549" cy="514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261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53" t="19661" r="6082" b="4801"/>
          <a:stretch/>
        </p:blipFill>
        <p:spPr bwMode="auto">
          <a:xfrm>
            <a:off x="-33915" y="-87875"/>
            <a:ext cx="9278400"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5916" y="3300748"/>
            <a:ext cx="4099359" cy="1246495"/>
          </a:xfrm>
          <a:prstGeom prst="rect">
            <a:avLst/>
          </a:prstGeom>
          <a:noFill/>
        </p:spPr>
        <p:txBody>
          <a:bodyPr wrap="square" rtlCol="0">
            <a:spAutoFit/>
          </a:bodyPr>
          <a:lstStyle/>
          <a:p>
            <a:pPr algn="r"/>
            <a:r>
              <a:rPr lang="en-US" sz="15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Investment and Development Agency of Latvia</a:t>
            </a:r>
          </a:p>
          <a:p>
            <a:pPr algn="r"/>
            <a:r>
              <a:rPr lang="en-US" sz="15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r"/>
            <a:r>
              <a:rPr lang="en-US" sz="15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Tourism Promotion</a:t>
            </a:r>
          </a:p>
          <a:p>
            <a:pPr algn="r"/>
            <a:r>
              <a:rPr lang="en-US"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15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29" name="Picture 5" descr="\\Varis\Desktops$\arita.berzina\Desktop\Arita\LIAA\Logo\MAG.LAT.Vert_balts-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1670" y="2813851"/>
            <a:ext cx="1620000" cy="178022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3543300" y="2813850"/>
            <a:ext cx="0" cy="1701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580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10.0.39\foto\LĪGA\prezentācijai\WhatsApp Image 2017-11-22 at 15.46.22.jpe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30740" b="27071"/>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10.10.0.39\foto\LĪGA\prezentācijai\WhatsApp Image 2017-11-22 at 15.46.22.jpeg"/>
          <p:cNvPicPr>
            <a:picLocks noChangeAspect="1" noChangeArrowheads="1"/>
          </p:cNvPicPr>
          <p:nvPr/>
        </p:nvPicPr>
        <p:blipFill rotWithShape="1">
          <a:blip r:embed="rId4">
            <a:extLst>
              <a:ext uri="{28A0092B-C50C-407E-A947-70E740481C1C}">
                <a14:useLocalDpi xmlns:a14="http://schemas.microsoft.com/office/drawing/2010/main" val="0"/>
              </a:ext>
            </a:extLst>
          </a:blip>
          <a:srcRect t="18830"/>
          <a:stretch/>
        </p:blipFill>
        <p:spPr bwMode="auto">
          <a:xfrm>
            <a:off x="2195736" y="-1"/>
            <a:ext cx="4752528"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110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 name="Picture 5" descr="\\Varis\Desktops$\arita.berzina\Desktop\Arita\LIAA\Logo\MAG.LAT.Vert_balts-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9983" y="411510"/>
            <a:ext cx="3672408" cy="4035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170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8257" y="-452586"/>
            <a:ext cx="4491975" cy="5688632"/>
          </a:xfrm>
          <a:prstGeom prst="rect">
            <a:avLst/>
          </a:prstGeom>
        </p:spPr>
      </p:pic>
    </p:spTree>
    <p:extLst>
      <p:ext uri="{BB962C8B-B14F-4D97-AF65-F5344CB8AC3E}">
        <p14:creationId xmlns:p14="http://schemas.microsoft.com/office/powerpoint/2010/main" val="4236743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68" t="12632" r="4751" b="11579"/>
          <a:stretch/>
        </p:blipFill>
        <p:spPr bwMode="auto">
          <a:xfrm>
            <a:off x="323528" y="25520"/>
            <a:ext cx="8568952" cy="5029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59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10.10.0.39\foto\LĪGA\prezentācijai\170830_Turisma stends-1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91" b="1702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210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10.0.39\foto\LĪGA\prezentācijai\170830_Turisma stends-1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428" r="398" b="9206"/>
          <a:stretch/>
        </p:blipFill>
        <p:spPr bwMode="auto">
          <a:xfrm>
            <a:off x="-36512" y="0"/>
            <a:ext cx="918051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818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10.0.39\foto\LĪGA\prezentācijai\170830_Turisma stends-2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6" b="20536"/>
          <a:stretch/>
        </p:blipFill>
        <p:spPr bwMode="auto">
          <a:xfrm>
            <a:off x="0" y="1"/>
            <a:ext cx="914399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9400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10.0.39\foto\LĪGA\prezentācijai\170830_Turisma stends-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505" b="1591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876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84" t="14603" r="9977" b="26200"/>
          <a:stretch/>
        </p:blipFill>
        <p:spPr bwMode="auto">
          <a:xfrm>
            <a:off x="107504" y="339502"/>
            <a:ext cx="8928992" cy="438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91727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488"/>
          <a:stretch/>
        </p:blipFill>
        <p:spPr>
          <a:xfrm>
            <a:off x="-7886" y="483518"/>
            <a:ext cx="9151886" cy="4176464"/>
          </a:xfrm>
          <a:prstGeom prst="rect">
            <a:avLst/>
          </a:prstGeom>
        </p:spPr>
      </p:pic>
    </p:spTree>
    <p:extLst>
      <p:ext uri="{BB962C8B-B14F-4D97-AF65-F5344CB8AC3E}">
        <p14:creationId xmlns:p14="http://schemas.microsoft.com/office/powerpoint/2010/main" val="195275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910829031"/>
              </p:ext>
            </p:extLst>
          </p:nvPr>
        </p:nvGraphicFramePr>
        <p:xfrm>
          <a:off x="4716016" y="2067694"/>
          <a:ext cx="4320480" cy="26642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379072583"/>
              </p:ext>
            </p:extLst>
          </p:nvPr>
        </p:nvGraphicFramePr>
        <p:xfrm>
          <a:off x="323528" y="2069388"/>
          <a:ext cx="4248472" cy="2664296"/>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1403648" y="1508561"/>
            <a:ext cx="6336704" cy="523220"/>
          </a:xfrm>
          <a:prstGeom prst="rect">
            <a:avLst/>
          </a:prstGeom>
        </p:spPr>
        <p:txBody>
          <a:bodyPr wrap="square">
            <a:spAutoFit/>
          </a:bodyPr>
          <a:lstStyle/>
          <a:p>
            <a:pPr algn="ctr"/>
            <a:r>
              <a:rPr lang="en-US" sz="1400" dirty="0">
                <a:latin typeface="Arial" panose="020B0604020202020204" pitchFamily="34" charset="0"/>
              </a:rPr>
              <a:t>Number of visitors and nights spent in hotels and other accommodation establishments</a:t>
            </a:r>
            <a:endParaRPr lang="lv-LV" sz="1400" dirty="0"/>
          </a:p>
        </p:txBody>
      </p:sp>
      <p:sp>
        <p:nvSpPr>
          <p:cNvPr id="8" name="Rectangle 7"/>
          <p:cNvSpPr/>
          <p:nvPr/>
        </p:nvSpPr>
        <p:spPr>
          <a:xfrm>
            <a:off x="2075344" y="287552"/>
            <a:ext cx="4824536" cy="646331"/>
          </a:xfrm>
          <a:prstGeom prst="rect">
            <a:avLst/>
          </a:prstGeom>
          <a:solidFill>
            <a:schemeClr val="bg1">
              <a:lumMod val="75000"/>
              <a:alpha val="70000"/>
            </a:schemeClr>
          </a:solidFill>
        </p:spPr>
        <p:txBody>
          <a:bodyPr wrap="square">
            <a:spAutoFit/>
          </a:bodyPr>
          <a:lstStyle/>
          <a:p>
            <a:pPr algn="ctr"/>
            <a:r>
              <a:rPr lang="en-US" sz="3600" b="1" dirty="0" smtClean="0">
                <a:solidFill>
                  <a:schemeClr val="bg1"/>
                </a:solidFill>
              </a:rPr>
              <a:t>Norway and Sweden </a:t>
            </a:r>
            <a:endParaRPr lang="en-US" sz="3600" b="1" dirty="0">
              <a:solidFill>
                <a:schemeClr val="bg1"/>
              </a:solidFill>
            </a:endParaRPr>
          </a:p>
        </p:txBody>
      </p:sp>
      <p:sp>
        <p:nvSpPr>
          <p:cNvPr id="9" name="Rectangle 8"/>
          <p:cNvSpPr/>
          <p:nvPr/>
        </p:nvSpPr>
        <p:spPr>
          <a:xfrm>
            <a:off x="1187624" y="946559"/>
            <a:ext cx="6336704" cy="338554"/>
          </a:xfrm>
          <a:prstGeom prst="rect">
            <a:avLst/>
          </a:prstGeom>
        </p:spPr>
        <p:txBody>
          <a:bodyPr wrap="square">
            <a:spAutoFit/>
          </a:bodyPr>
          <a:lstStyle/>
          <a:p>
            <a:pPr algn="ctr"/>
            <a:r>
              <a:rPr lang="en-US" sz="1600" dirty="0" smtClean="0">
                <a:latin typeface="Arial" panose="020B0604020202020204" pitchFamily="34" charset="0"/>
              </a:rPr>
              <a:t>Priority markets</a:t>
            </a:r>
            <a:endParaRPr lang="en-US" sz="1600" dirty="0"/>
          </a:p>
        </p:txBody>
      </p:sp>
    </p:spTree>
    <p:extLst>
      <p:ext uri="{BB962C8B-B14F-4D97-AF65-F5344CB8AC3E}">
        <p14:creationId xmlns:p14="http://schemas.microsoft.com/office/powerpoint/2010/main" val="2984164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10.0.39\foto\LĪGA\prezentācijai\AO_patik_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78" b="11784"/>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00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506" b="12506"/>
          <a:stretch/>
        </p:blipFill>
        <p:spPr>
          <a:xfrm>
            <a:off x="0" y="0"/>
            <a:ext cx="9144000" cy="5143500"/>
          </a:xfrm>
          <a:prstGeom prst="rect">
            <a:avLst/>
          </a:prstGeom>
        </p:spPr>
      </p:pic>
    </p:spTree>
    <p:extLst>
      <p:ext uri="{BB962C8B-B14F-4D97-AF65-F5344CB8AC3E}">
        <p14:creationId xmlns:p14="http://schemas.microsoft.com/office/powerpoint/2010/main" val="6197644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976384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10.0.39\foto\LĪGA\prezentācijai\AO_patik_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880" b="14424"/>
          <a:stretch/>
        </p:blipFill>
        <p:spPr bwMode="auto">
          <a:xfrm>
            <a:off x="-36512" y="-33227"/>
            <a:ext cx="9180512" cy="517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7626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10.0.39\foto\2017\2017-03_Magnetic_video_foto\IMG_8878-Edit.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08" b="9906"/>
          <a:stretch/>
        </p:blipFill>
        <p:spPr bwMode="auto">
          <a:xfrm>
            <a:off x="1322" y="-20538"/>
            <a:ext cx="9142678" cy="5164038"/>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rot="5400000">
            <a:off x="3671900" y="1779662"/>
            <a:ext cx="1800200" cy="1800200"/>
          </a:xfrm>
          <a:prstGeom prst="triangle">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0255927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10.0.39\foto\LĪGA\prezentācijai\Copy of Copy of iNOVUSS.png"/>
          <p:cNvPicPr>
            <a:picLocks noChangeAspect="1" noChangeArrowheads="1"/>
          </p:cNvPicPr>
          <p:nvPr/>
        </p:nvPicPr>
        <p:blipFill rotWithShape="1">
          <a:blip r:embed="rId2">
            <a:extLst>
              <a:ext uri="{28A0092B-C50C-407E-A947-70E740481C1C}">
                <a14:useLocalDpi xmlns:a14="http://schemas.microsoft.com/office/drawing/2010/main" val="0"/>
              </a:ext>
            </a:extLst>
          </a:blip>
          <a:srcRect l="1564" r="6156"/>
          <a:stretch/>
        </p:blipFill>
        <p:spPr bwMode="auto">
          <a:xfrm>
            <a:off x="1" y="0"/>
            <a:ext cx="9144000" cy="516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716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1316682"/>
            <a:ext cx="9393686" cy="8338730"/>
          </a:xfrm>
          <a:prstGeom prst="rect">
            <a:avLst/>
          </a:prstGeom>
        </p:spPr>
      </p:pic>
      <p:sp>
        <p:nvSpPr>
          <p:cNvPr id="3" name="Rectangle 2"/>
          <p:cNvSpPr/>
          <p:nvPr/>
        </p:nvSpPr>
        <p:spPr>
          <a:xfrm>
            <a:off x="755576" y="267494"/>
            <a:ext cx="4824536" cy="646331"/>
          </a:xfrm>
          <a:prstGeom prst="rect">
            <a:avLst/>
          </a:prstGeom>
          <a:solidFill>
            <a:schemeClr val="bg1">
              <a:lumMod val="75000"/>
              <a:alpha val="80000"/>
            </a:schemeClr>
          </a:solidFill>
        </p:spPr>
        <p:txBody>
          <a:bodyPr wrap="square">
            <a:spAutoFit/>
          </a:bodyPr>
          <a:lstStyle/>
          <a:p>
            <a:r>
              <a:rPr lang="lv-LV" sz="3600" b="1" dirty="0" err="1" smtClean="0">
                <a:solidFill>
                  <a:schemeClr val="bg1"/>
                </a:solidFill>
              </a:rPr>
              <a:t>Target</a:t>
            </a:r>
            <a:r>
              <a:rPr lang="lv-LV" sz="3600" b="1" dirty="0" smtClean="0">
                <a:solidFill>
                  <a:schemeClr val="bg1"/>
                </a:solidFill>
              </a:rPr>
              <a:t> </a:t>
            </a:r>
            <a:r>
              <a:rPr lang="lv-LV" sz="3600" b="1" dirty="0" err="1" smtClean="0">
                <a:solidFill>
                  <a:schemeClr val="bg1"/>
                </a:solidFill>
              </a:rPr>
              <a:t>groups</a:t>
            </a:r>
            <a:endParaRPr lang="lv-LV" sz="3600" b="1" dirty="0">
              <a:solidFill>
                <a:schemeClr val="bg1"/>
              </a:solidFill>
            </a:endParaRPr>
          </a:p>
        </p:txBody>
      </p:sp>
    </p:spTree>
    <p:extLst>
      <p:ext uri="{BB962C8B-B14F-4D97-AF65-F5344CB8AC3E}">
        <p14:creationId xmlns:p14="http://schemas.microsoft.com/office/powerpoint/2010/main" val="3724797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489478" y="382764"/>
            <a:ext cx="6107119" cy="784830"/>
          </a:xfrm>
          <a:prstGeom prst="rect">
            <a:avLst/>
          </a:prstGeom>
          <a:noFill/>
        </p:spPr>
        <p:txBody>
          <a:bodyPr wrap="square" rtlCol="0">
            <a:spAutoFit/>
          </a:bodyPr>
          <a:lstStyle/>
          <a:p>
            <a:r>
              <a:rPr lang="lv-LV" sz="2700" b="1" dirty="0" err="1"/>
              <a:t>Target</a:t>
            </a:r>
            <a:r>
              <a:rPr lang="lv-LV" sz="2700" b="1" dirty="0"/>
              <a:t> </a:t>
            </a:r>
            <a:r>
              <a:rPr lang="lv-LV" sz="2700" b="1" dirty="0" err="1" smtClean="0"/>
              <a:t>groups</a:t>
            </a:r>
            <a:r>
              <a:rPr lang="lv-LV" sz="2700" b="1" dirty="0" smtClean="0"/>
              <a:t> </a:t>
            </a:r>
            <a:endParaRPr lang="lv-LV" sz="2700" b="1" dirty="0"/>
          </a:p>
          <a:p>
            <a:pPr algn="ctr"/>
            <a:endParaRPr lang="lv-LV"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20" y="-668610"/>
            <a:ext cx="9270420" cy="6178771"/>
          </a:xfrm>
          <a:prstGeom prst="rect">
            <a:avLst/>
          </a:prstGeom>
        </p:spPr>
      </p:pic>
      <p:sp>
        <p:nvSpPr>
          <p:cNvPr id="5" name="Rectangle 4"/>
          <p:cNvSpPr/>
          <p:nvPr/>
        </p:nvSpPr>
        <p:spPr>
          <a:xfrm>
            <a:off x="251520" y="4011910"/>
            <a:ext cx="6048672" cy="923330"/>
          </a:xfrm>
          <a:prstGeom prst="rect">
            <a:avLst/>
          </a:prstGeom>
          <a:solidFill>
            <a:schemeClr val="bg1">
              <a:lumMod val="75000"/>
              <a:alpha val="70000"/>
            </a:schemeClr>
          </a:solidFill>
        </p:spPr>
        <p:txBody>
          <a:bodyPr wrap="square">
            <a:spAutoFit/>
          </a:bodyPr>
          <a:lstStyle/>
          <a:p>
            <a:pPr marL="342900" indent="-342900">
              <a:buFont typeface="Arial" panose="020B0604020202020204" pitchFamily="34" charset="0"/>
              <a:buChar char="•"/>
            </a:pPr>
            <a:r>
              <a:rPr lang="en-US" sz="2400" b="1" dirty="0">
                <a:solidFill>
                  <a:schemeClr val="bg1"/>
                </a:solidFill>
              </a:rPr>
              <a:t>Wealthy, Healthy Older People </a:t>
            </a:r>
            <a:r>
              <a:rPr lang="en-US" sz="2400" dirty="0">
                <a:solidFill>
                  <a:schemeClr val="bg1"/>
                </a:solidFill>
              </a:rPr>
              <a:t>(WHOPs)</a:t>
            </a:r>
            <a:endParaRPr lang="en-US" sz="2400" b="1" dirty="0">
              <a:solidFill>
                <a:schemeClr val="bg1"/>
              </a:solidFill>
            </a:endParaRPr>
          </a:p>
          <a:p>
            <a:pPr marL="257175" indent="-257175">
              <a:buFontTx/>
              <a:buChar char="-"/>
            </a:pPr>
            <a:r>
              <a:rPr lang="lv-LV" sz="1500" dirty="0" err="1">
                <a:solidFill>
                  <a:schemeClr val="bg1"/>
                </a:solidFill>
              </a:rPr>
              <a:t>increasing</a:t>
            </a:r>
            <a:r>
              <a:rPr lang="lv-LV" sz="1500" dirty="0">
                <a:solidFill>
                  <a:schemeClr val="bg1"/>
                </a:solidFill>
              </a:rPr>
              <a:t> </a:t>
            </a:r>
            <a:r>
              <a:rPr lang="lv-LV" sz="1500" dirty="0" err="1">
                <a:solidFill>
                  <a:schemeClr val="bg1"/>
                </a:solidFill>
              </a:rPr>
              <a:t>group</a:t>
            </a:r>
            <a:r>
              <a:rPr lang="lv-LV" sz="1500" dirty="0">
                <a:solidFill>
                  <a:schemeClr val="bg1"/>
                </a:solidFill>
              </a:rPr>
              <a:t> </a:t>
            </a:r>
            <a:r>
              <a:rPr lang="lv-LV" sz="1500" dirty="0" err="1">
                <a:solidFill>
                  <a:schemeClr val="bg1"/>
                </a:solidFill>
              </a:rPr>
              <a:t>of</a:t>
            </a:r>
            <a:r>
              <a:rPr lang="lv-LV" sz="1500" dirty="0">
                <a:solidFill>
                  <a:schemeClr val="bg1"/>
                </a:solidFill>
              </a:rPr>
              <a:t> </a:t>
            </a:r>
            <a:r>
              <a:rPr lang="lv-LV" sz="1500" dirty="0" err="1">
                <a:solidFill>
                  <a:schemeClr val="bg1"/>
                </a:solidFill>
              </a:rPr>
              <a:t>travellers</a:t>
            </a:r>
            <a:endParaRPr lang="lv-LV" sz="1500" dirty="0">
              <a:solidFill>
                <a:schemeClr val="bg1"/>
              </a:solidFill>
            </a:endParaRPr>
          </a:p>
          <a:p>
            <a:pPr marL="257175" indent="-257175">
              <a:buFontTx/>
              <a:buChar char="-"/>
            </a:pPr>
            <a:r>
              <a:rPr lang="lv-LV" sz="1500" dirty="0">
                <a:solidFill>
                  <a:schemeClr val="bg1"/>
                </a:solidFill>
              </a:rPr>
              <a:t>v</a:t>
            </a:r>
            <a:r>
              <a:rPr lang="en-US" sz="1500" dirty="0" err="1">
                <a:solidFill>
                  <a:schemeClr val="bg1"/>
                </a:solidFill>
              </a:rPr>
              <a:t>ital</a:t>
            </a:r>
            <a:r>
              <a:rPr lang="lv-LV" sz="1500" dirty="0">
                <a:solidFill>
                  <a:schemeClr val="bg1"/>
                </a:solidFill>
              </a:rPr>
              <a:t>, </a:t>
            </a:r>
            <a:r>
              <a:rPr lang="en-US" sz="1500" dirty="0">
                <a:solidFill>
                  <a:schemeClr val="bg1"/>
                </a:solidFill>
              </a:rPr>
              <a:t>healthy, </a:t>
            </a:r>
            <a:r>
              <a:rPr lang="lv-LV" sz="1500" dirty="0" err="1">
                <a:solidFill>
                  <a:schemeClr val="bg1"/>
                </a:solidFill>
              </a:rPr>
              <a:t>time</a:t>
            </a:r>
            <a:r>
              <a:rPr lang="lv-LV" sz="1500" dirty="0">
                <a:solidFill>
                  <a:schemeClr val="bg1"/>
                </a:solidFill>
              </a:rPr>
              <a:t> </a:t>
            </a:r>
            <a:r>
              <a:rPr lang="lv-LV" sz="1500" dirty="0" err="1">
                <a:solidFill>
                  <a:schemeClr val="bg1"/>
                </a:solidFill>
              </a:rPr>
              <a:t>and</a:t>
            </a:r>
            <a:r>
              <a:rPr lang="lv-LV" sz="1500" dirty="0">
                <a:solidFill>
                  <a:schemeClr val="bg1"/>
                </a:solidFill>
              </a:rPr>
              <a:t> </a:t>
            </a:r>
            <a:r>
              <a:rPr lang="lv-LV" sz="1500" dirty="0" err="1">
                <a:solidFill>
                  <a:schemeClr val="bg1"/>
                </a:solidFill>
              </a:rPr>
              <a:t>money</a:t>
            </a:r>
            <a:endParaRPr lang="lv-LV" sz="1500" b="1" dirty="0">
              <a:solidFill>
                <a:schemeClr val="bg1"/>
              </a:solidFill>
            </a:endParaRPr>
          </a:p>
        </p:txBody>
      </p:sp>
    </p:spTree>
    <p:extLst>
      <p:ext uri="{BB962C8B-B14F-4D97-AF65-F5344CB8AC3E}">
        <p14:creationId xmlns:p14="http://schemas.microsoft.com/office/powerpoint/2010/main" val="111676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608" y="-1139761"/>
            <a:ext cx="10044608" cy="6694771"/>
          </a:xfrm>
          <a:prstGeom prst="rect">
            <a:avLst/>
          </a:prstGeom>
        </p:spPr>
      </p:pic>
      <p:sp>
        <p:nvSpPr>
          <p:cNvPr id="5" name="Rectangle 4"/>
          <p:cNvSpPr/>
          <p:nvPr/>
        </p:nvSpPr>
        <p:spPr>
          <a:xfrm>
            <a:off x="107504" y="3579862"/>
            <a:ext cx="4392488" cy="1446550"/>
          </a:xfrm>
          <a:prstGeom prst="rect">
            <a:avLst/>
          </a:prstGeom>
          <a:solidFill>
            <a:schemeClr val="bg1">
              <a:lumMod val="75000"/>
              <a:alpha val="70000"/>
            </a:schemeClr>
          </a:solidFill>
        </p:spPr>
        <p:txBody>
          <a:bodyPr wrap="square">
            <a:spAutoFit/>
          </a:bodyPr>
          <a:lstStyle/>
          <a:p>
            <a:pPr marL="342900" indent="-342900">
              <a:buFont typeface="Arial" panose="020B0604020202020204" pitchFamily="34" charset="0"/>
              <a:buChar char="•"/>
            </a:pPr>
            <a:r>
              <a:rPr lang="en-US" sz="2400" b="1" dirty="0" smtClean="0">
                <a:solidFill>
                  <a:schemeClr val="bg1"/>
                </a:solidFill>
              </a:rPr>
              <a:t>Middle Aged</a:t>
            </a:r>
          </a:p>
          <a:p>
            <a:pPr marL="257175" indent="-257175">
              <a:buFontTx/>
              <a:buChar char="-"/>
            </a:pPr>
            <a:r>
              <a:rPr lang="en-US" sz="1600" dirty="0" smtClean="0">
                <a:solidFill>
                  <a:schemeClr val="bg1"/>
                </a:solidFill>
              </a:rPr>
              <a:t>still employed</a:t>
            </a:r>
            <a:r>
              <a:rPr lang="en-US" sz="1500" dirty="0" smtClean="0">
                <a:solidFill>
                  <a:schemeClr val="bg1"/>
                </a:solidFill>
              </a:rPr>
              <a:t> </a:t>
            </a:r>
          </a:p>
          <a:p>
            <a:pPr marL="257175" indent="-257175">
              <a:buFontTx/>
              <a:buChar char="-"/>
            </a:pPr>
            <a:r>
              <a:rPr lang="en-US" sz="1600" dirty="0" smtClean="0">
                <a:solidFill>
                  <a:schemeClr val="bg1"/>
                </a:solidFill>
              </a:rPr>
              <a:t>intensive trips with active culture programs</a:t>
            </a:r>
          </a:p>
          <a:p>
            <a:pPr marL="257175" indent="-257175">
              <a:buFontTx/>
              <a:buChar char="-"/>
            </a:pPr>
            <a:r>
              <a:rPr lang="en-US" sz="1600" dirty="0" smtClean="0">
                <a:solidFill>
                  <a:schemeClr val="bg1"/>
                </a:solidFill>
              </a:rPr>
              <a:t>knows what they like and want, but also open to new things and ideas</a:t>
            </a:r>
            <a:r>
              <a:rPr lang="en-US" sz="1500" b="1" dirty="0" smtClean="0">
                <a:solidFill>
                  <a:schemeClr val="bg1"/>
                </a:solidFill>
              </a:rPr>
              <a:t> </a:t>
            </a:r>
            <a:endParaRPr lang="en-US" sz="1500" b="1" dirty="0">
              <a:solidFill>
                <a:schemeClr val="bg1"/>
              </a:solidFill>
            </a:endParaRPr>
          </a:p>
        </p:txBody>
      </p:sp>
    </p:spTree>
    <p:extLst>
      <p:ext uri="{BB962C8B-B14F-4D97-AF65-F5344CB8AC3E}">
        <p14:creationId xmlns:p14="http://schemas.microsoft.com/office/powerpoint/2010/main" val="372083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489478" y="382764"/>
            <a:ext cx="6107119" cy="784830"/>
          </a:xfrm>
          <a:prstGeom prst="rect">
            <a:avLst/>
          </a:prstGeom>
          <a:noFill/>
        </p:spPr>
        <p:txBody>
          <a:bodyPr wrap="square" rtlCol="0">
            <a:spAutoFit/>
          </a:bodyPr>
          <a:lstStyle/>
          <a:p>
            <a:r>
              <a:rPr lang="lv-LV" sz="2700" b="1" dirty="0" err="1"/>
              <a:t>Target</a:t>
            </a:r>
            <a:r>
              <a:rPr lang="lv-LV" sz="2700" b="1" dirty="0"/>
              <a:t> </a:t>
            </a:r>
            <a:r>
              <a:rPr lang="lv-LV" sz="2700" b="1" dirty="0" err="1" smtClean="0"/>
              <a:t>groups</a:t>
            </a:r>
            <a:r>
              <a:rPr lang="lv-LV" sz="2700" b="1" dirty="0" smtClean="0"/>
              <a:t> </a:t>
            </a:r>
            <a:endParaRPr lang="lv-LV" sz="2700" b="1" dirty="0"/>
          </a:p>
          <a:p>
            <a:pPr algn="ctr"/>
            <a:endParaRPr lang="lv-LV"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 y="-884634"/>
            <a:ext cx="9264537" cy="6174850"/>
          </a:xfrm>
          <a:prstGeom prst="rect">
            <a:avLst/>
          </a:prstGeom>
        </p:spPr>
      </p:pic>
      <p:sp>
        <p:nvSpPr>
          <p:cNvPr id="3" name="Rectangle 2"/>
          <p:cNvSpPr/>
          <p:nvPr/>
        </p:nvSpPr>
        <p:spPr>
          <a:xfrm>
            <a:off x="251520" y="3867894"/>
            <a:ext cx="4824536" cy="1154162"/>
          </a:xfrm>
          <a:prstGeom prst="rect">
            <a:avLst/>
          </a:prstGeom>
          <a:solidFill>
            <a:schemeClr val="bg1">
              <a:lumMod val="75000"/>
              <a:alpha val="70000"/>
            </a:schemeClr>
          </a:solidFill>
        </p:spPr>
        <p:txBody>
          <a:bodyPr wrap="square">
            <a:spAutoFit/>
          </a:bodyPr>
          <a:lstStyle/>
          <a:p>
            <a:pPr marL="342900" indent="-342900">
              <a:buFont typeface="Arial" panose="020B0604020202020204" pitchFamily="34" charset="0"/>
              <a:buChar char="•"/>
            </a:pPr>
            <a:r>
              <a:rPr lang="en-US" sz="2400" b="1" dirty="0">
                <a:solidFill>
                  <a:schemeClr val="bg1"/>
                </a:solidFill>
              </a:rPr>
              <a:t>Double Income, No Kids</a:t>
            </a:r>
            <a:r>
              <a:rPr lang="en-US" sz="2400" dirty="0">
                <a:solidFill>
                  <a:schemeClr val="bg1"/>
                </a:solidFill>
              </a:rPr>
              <a:t> (</a:t>
            </a:r>
            <a:r>
              <a:rPr lang="en-US" sz="2400" dirty="0" smtClean="0">
                <a:solidFill>
                  <a:schemeClr val="bg1"/>
                </a:solidFill>
              </a:rPr>
              <a:t>DINKs)</a:t>
            </a:r>
            <a:endParaRPr lang="lv-LV" sz="2400" dirty="0" smtClean="0">
              <a:solidFill>
                <a:schemeClr val="bg1"/>
              </a:solidFill>
            </a:endParaRPr>
          </a:p>
          <a:p>
            <a:pPr marL="285750" indent="-285750">
              <a:buFontTx/>
              <a:buChar char="-"/>
            </a:pPr>
            <a:r>
              <a:rPr lang="en-US" sz="1500" dirty="0" smtClean="0">
                <a:solidFill>
                  <a:schemeClr val="bg1"/>
                </a:solidFill>
              </a:rPr>
              <a:t>travel is part of the lifestyle</a:t>
            </a:r>
            <a:r>
              <a:rPr lang="lv-LV" sz="1500" dirty="0" smtClean="0">
                <a:solidFill>
                  <a:schemeClr val="bg1"/>
                </a:solidFill>
              </a:rPr>
              <a:t> </a:t>
            </a:r>
          </a:p>
          <a:p>
            <a:pPr marL="285750" indent="-285750">
              <a:buFontTx/>
              <a:buChar char="-"/>
            </a:pPr>
            <a:r>
              <a:rPr lang="en-US" sz="1500" dirty="0" smtClean="0">
                <a:solidFill>
                  <a:schemeClr val="bg1"/>
                </a:solidFill>
              </a:rPr>
              <a:t>today’s </a:t>
            </a:r>
            <a:r>
              <a:rPr lang="en-US" sz="1500" dirty="0">
                <a:solidFill>
                  <a:schemeClr val="bg1"/>
                </a:solidFill>
              </a:rPr>
              <a:t>or tomorrow’s </a:t>
            </a:r>
            <a:r>
              <a:rPr lang="en-US" sz="1500" dirty="0" smtClean="0">
                <a:solidFill>
                  <a:schemeClr val="bg1"/>
                </a:solidFill>
              </a:rPr>
              <a:t>decision-makers</a:t>
            </a:r>
            <a:endParaRPr lang="lv-LV" sz="1500" dirty="0" smtClean="0">
              <a:solidFill>
                <a:schemeClr val="bg1"/>
              </a:solidFill>
            </a:endParaRPr>
          </a:p>
          <a:p>
            <a:endParaRPr lang="lv-LV" sz="1500" dirty="0">
              <a:solidFill>
                <a:schemeClr val="bg1"/>
              </a:solidFill>
            </a:endParaRPr>
          </a:p>
        </p:txBody>
      </p:sp>
    </p:spTree>
    <p:extLst>
      <p:ext uri="{BB962C8B-B14F-4D97-AF65-F5344CB8AC3E}">
        <p14:creationId xmlns:p14="http://schemas.microsoft.com/office/powerpoint/2010/main" val="4161658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may contain: one or more people, shoes and outdoo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08520" y="-275390"/>
            <a:ext cx="9252520" cy="61668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3528" y="4227934"/>
            <a:ext cx="5112568" cy="692497"/>
          </a:xfrm>
          <a:prstGeom prst="rect">
            <a:avLst/>
          </a:prstGeom>
          <a:solidFill>
            <a:schemeClr val="bg1">
              <a:lumMod val="75000"/>
              <a:alpha val="70000"/>
            </a:schemeClr>
          </a:solidFill>
        </p:spPr>
        <p:txBody>
          <a:bodyPr wrap="square">
            <a:spAutoFit/>
          </a:bodyPr>
          <a:lstStyle/>
          <a:p>
            <a:pPr marL="571500" indent="-571500">
              <a:buFont typeface="Arial" panose="020B0604020202020204" pitchFamily="34" charset="0"/>
              <a:buChar char="•"/>
            </a:pPr>
            <a:r>
              <a:rPr lang="lv-LV" sz="2400" b="1" dirty="0">
                <a:solidFill>
                  <a:schemeClr val="bg1"/>
                </a:solidFill>
              </a:rPr>
              <a:t>MICE</a:t>
            </a:r>
            <a:endParaRPr lang="lv-LV" sz="2400" dirty="0">
              <a:solidFill>
                <a:schemeClr val="bg1"/>
              </a:solidFill>
            </a:endParaRPr>
          </a:p>
          <a:p>
            <a:r>
              <a:rPr lang="lv-LV" sz="1500" dirty="0">
                <a:solidFill>
                  <a:schemeClr val="bg1"/>
                </a:solidFill>
              </a:rPr>
              <a:t>- </a:t>
            </a:r>
            <a:r>
              <a:rPr lang="en-US" sz="1500" dirty="0">
                <a:solidFill>
                  <a:schemeClr val="bg1"/>
                </a:solidFill>
              </a:rPr>
              <a:t>business meetings and incentives</a:t>
            </a:r>
            <a:r>
              <a:rPr lang="lv-LV" sz="1500" dirty="0">
                <a:solidFill>
                  <a:schemeClr val="bg1"/>
                </a:solidFill>
              </a:rPr>
              <a:t> </a:t>
            </a:r>
          </a:p>
        </p:txBody>
      </p:sp>
    </p:spTree>
    <p:extLst>
      <p:ext uri="{BB962C8B-B14F-4D97-AF65-F5344CB8AC3E}">
        <p14:creationId xmlns:p14="http://schemas.microsoft.com/office/powerpoint/2010/main" val="526615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Varis\Desktops$\lina.ivanova\Desktop\31023982995_57c32d4ace_k.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5089" t="25471" r="998"/>
          <a:stretch/>
        </p:blipFill>
        <p:spPr bwMode="auto">
          <a:xfrm>
            <a:off x="-252536" y="-1930406"/>
            <a:ext cx="9396536" cy="73030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33718" y="951571"/>
            <a:ext cx="972108" cy="1246495"/>
          </a:xfrm>
          <a:prstGeom prst="rect">
            <a:avLst/>
          </a:prstGeom>
          <a:noFill/>
        </p:spPr>
        <p:txBody>
          <a:bodyPr wrap="square" rtlCol="0">
            <a:spAutoFit/>
          </a:bodyPr>
          <a:lstStyle/>
          <a:p>
            <a:r>
              <a:rPr lang="lv-LV" sz="7500" dirty="0">
                <a:solidFill>
                  <a:schemeClr val="bg2"/>
                </a:solidFill>
              </a:rPr>
              <a:t>1. </a:t>
            </a:r>
          </a:p>
        </p:txBody>
      </p:sp>
      <p:sp>
        <p:nvSpPr>
          <p:cNvPr id="8" name="Title 1"/>
          <p:cNvSpPr>
            <a:spLocks noGrp="1"/>
          </p:cNvSpPr>
          <p:nvPr>
            <p:ph type="title"/>
          </p:nvPr>
        </p:nvSpPr>
        <p:spPr>
          <a:xfrm>
            <a:off x="2774286" y="1221600"/>
            <a:ext cx="6172200" cy="857250"/>
          </a:xfrm>
        </p:spPr>
        <p:txBody>
          <a:bodyPr>
            <a:noAutofit/>
          </a:bodyPr>
          <a:lstStyle/>
          <a:p>
            <a:pPr algn="l"/>
            <a:r>
              <a:rPr lang="lv-LV" sz="3600" dirty="0" err="1">
                <a:solidFill>
                  <a:schemeClr val="bg1"/>
                </a:solidFill>
              </a:rPr>
              <a:t>Marketing</a:t>
            </a:r>
            <a:r>
              <a:rPr lang="lv-LV" sz="3600" dirty="0">
                <a:solidFill>
                  <a:schemeClr val="bg1"/>
                </a:solidFill>
              </a:rPr>
              <a:t> </a:t>
            </a:r>
            <a:r>
              <a:rPr lang="lv-LV" sz="3600" dirty="0" err="1">
                <a:solidFill>
                  <a:schemeClr val="bg1"/>
                </a:solidFill>
              </a:rPr>
              <a:t>campaigns</a:t>
            </a:r>
            <a:endParaRPr lang="lv-LV" sz="3600" dirty="0">
              <a:solidFill>
                <a:schemeClr val="bg1"/>
              </a:solidFill>
            </a:endParaRPr>
          </a:p>
        </p:txBody>
      </p:sp>
    </p:spTree>
    <p:extLst>
      <p:ext uri="{BB962C8B-B14F-4D97-AF65-F5344CB8AC3E}">
        <p14:creationId xmlns:p14="http://schemas.microsoft.com/office/powerpoint/2010/main" val="611362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737</TotalTime>
  <Words>1738</Words>
  <Application>Microsoft Office PowerPoint</Application>
  <PresentationFormat>On-screen Show (16:9)</PresentationFormat>
  <Paragraphs>183</Paragraphs>
  <Slides>35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Trebuchet MS</vt:lpstr>
      <vt:lpstr>Verdana</vt:lpstr>
      <vt:lpstr>Office Theme</vt:lpstr>
      <vt:lpstr>Inovuss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campaigns</vt:lpstr>
      <vt:lpstr>PowerPoint Presentation</vt:lpstr>
      <vt:lpstr>Specialized Trade Exhibitions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Līga Annuškāne</dc:creator>
  <cp:lastModifiedBy>Ilze Kreslina</cp:lastModifiedBy>
  <cp:revision>71</cp:revision>
  <cp:lastPrinted>2017-11-24T09:42:16Z</cp:lastPrinted>
  <dcterms:created xsi:type="dcterms:W3CDTF">2017-11-23T08:16:00Z</dcterms:created>
  <dcterms:modified xsi:type="dcterms:W3CDTF">2017-12-05T14:58:18Z</dcterms:modified>
</cp:coreProperties>
</file>